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192"/>
  </p:notesMasterIdLst>
  <p:sldIdLst>
    <p:sldId id="510" r:id="rId4"/>
    <p:sldId id="730" r:id="rId5"/>
    <p:sldId id="258" r:id="rId6"/>
    <p:sldId id="732" r:id="rId7"/>
    <p:sldId id="472" r:id="rId8"/>
    <p:sldId id="474" r:id="rId9"/>
    <p:sldId id="475" r:id="rId10"/>
    <p:sldId id="476" r:id="rId11"/>
    <p:sldId id="477" r:id="rId12"/>
    <p:sldId id="478" r:id="rId13"/>
    <p:sldId id="516" r:id="rId14"/>
    <p:sldId id="721" r:id="rId15"/>
    <p:sldId id="733" r:id="rId16"/>
    <p:sldId id="722" r:id="rId17"/>
    <p:sldId id="729" r:id="rId18"/>
    <p:sldId id="483" r:id="rId19"/>
    <p:sldId id="488" r:id="rId20"/>
    <p:sldId id="487" r:id="rId21"/>
    <p:sldId id="723" r:id="rId22"/>
    <p:sldId id="724" r:id="rId23"/>
    <p:sldId id="725" r:id="rId24"/>
    <p:sldId id="496" r:id="rId25"/>
    <p:sldId id="500" r:id="rId26"/>
    <p:sldId id="726" r:id="rId27"/>
    <p:sldId id="727" r:id="rId28"/>
    <p:sldId id="728" r:id="rId29"/>
    <p:sldId id="507" r:id="rId30"/>
    <p:sldId id="514" r:id="rId31"/>
    <p:sldId id="523" r:id="rId32"/>
    <p:sldId id="671" r:id="rId33"/>
    <p:sldId id="545" r:id="rId34"/>
    <p:sldId id="527" r:id="rId35"/>
    <p:sldId id="531" r:id="rId36"/>
    <p:sldId id="530" r:id="rId37"/>
    <p:sldId id="532" r:id="rId38"/>
    <p:sldId id="534" r:id="rId39"/>
    <p:sldId id="536" r:id="rId40"/>
    <p:sldId id="540" r:id="rId41"/>
    <p:sldId id="573" r:id="rId42"/>
    <p:sldId id="574" r:id="rId43"/>
    <p:sldId id="616" r:id="rId44"/>
    <p:sldId id="575" r:id="rId45"/>
    <p:sldId id="576" r:id="rId46"/>
    <p:sldId id="577" r:id="rId47"/>
    <p:sldId id="578" r:id="rId48"/>
    <p:sldId id="579" r:id="rId49"/>
    <p:sldId id="580" r:id="rId50"/>
    <p:sldId id="535" r:id="rId51"/>
    <p:sldId id="581" r:id="rId52"/>
    <p:sldId id="539" r:id="rId53"/>
    <p:sldId id="571" r:id="rId54"/>
    <p:sldId id="582" r:id="rId55"/>
    <p:sldId id="584" r:id="rId56"/>
    <p:sldId id="583" r:id="rId57"/>
    <p:sldId id="585" r:id="rId58"/>
    <p:sldId id="586" r:id="rId59"/>
    <p:sldId id="587" r:id="rId60"/>
    <p:sldId id="588" r:id="rId61"/>
    <p:sldId id="589" r:id="rId62"/>
    <p:sldId id="590" r:id="rId63"/>
    <p:sldId id="592" r:id="rId64"/>
    <p:sldId id="591" r:id="rId65"/>
    <p:sldId id="593" r:id="rId66"/>
    <p:sldId id="492" r:id="rId67"/>
    <p:sldId id="447" r:id="rId68"/>
    <p:sldId id="455" r:id="rId69"/>
    <p:sldId id="448" r:id="rId70"/>
    <p:sldId id="449" r:id="rId71"/>
    <p:sldId id="450" r:id="rId72"/>
    <p:sldId id="451" r:id="rId73"/>
    <p:sldId id="452" r:id="rId74"/>
    <p:sldId id="453" r:id="rId75"/>
    <p:sldId id="454" r:id="rId76"/>
    <p:sldId id="461" r:id="rId77"/>
    <p:sldId id="460" r:id="rId78"/>
    <p:sldId id="456" r:id="rId79"/>
    <p:sldId id="458" r:id="rId80"/>
    <p:sldId id="457" r:id="rId81"/>
    <p:sldId id="462" r:id="rId82"/>
    <p:sldId id="463" r:id="rId83"/>
    <p:sldId id="594" r:id="rId84"/>
    <p:sldId id="607" r:id="rId85"/>
    <p:sldId id="608" r:id="rId86"/>
    <p:sldId id="612" r:id="rId87"/>
    <p:sldId id="610" r:id="rId88"/>
    <p:sldId id="611" r:id="rId89"/>
    <p:sldId id="617" r:id="rId90"/>
    <p:sldId id="618" r:id="rId91"/>
    <p:sldId id="619" r:id="rId92"/>
    <p:sldId id="620" r:id="rId93"/>
    <p:sldId id="621" r:id="rId94"/>
    <p:sldId id="622" r:id="rId95"/>
    <p:sldId id="623" r:id="rId96"/>
    <p:sldId id="624" r:id="rId97"/>
    <p:sldId id="626" r:id="rId98"/>
    <p:sldId id="627" r:id="rId99"/>
    <p:sldId id="628" r:id="rId100"/>
    <p:sldId id="629" r:id="rId101"/>
    <p:sldId id="630" r:id="rId102"/>
    <p:sldId id="632" r:id="rId103"/>
    <p:sldId id="634" r:id="rId104"/>
    <p:sldId id="636" r:id="rId105"/>
    <p:sldId id="638" r:id="rId106"/>
    <p:sldId id="637" r:id="rId107"/>
    <p:sldId id="633" r:id="rId108"/>
    <p:sldId id="635" r:id="rId109"/>
    <p:sldId id="642" r:id="rId110"/>
    <p:sldId id="643" r:id="rId111"/>
    <p:sldId id="644" r:id="rId112"/>
    <p:sldId id="645" r:id="rId113"/>
    <p:sldId id="646" r:id="rId114"/>
    <p:sldId id="649" r:id="rId115"/>
    <p:sldId id="650" r:id="rId116"/>
    <p:sldId id="648" r:id="rId117"/>
    <p:sldId id="651" r:id="rId118"/>
    <p:sldId id="655" r:id="rId119"/>
    <p:sldId id="652" r:id="rId120"/>
    <p:sldId id="653" r:id="rId121"/>
    <p:sldId id="654" r:id="rId122"/>
    <p:sldId id="656" r:id="rId123"/>
    <p:sldId id="657" r:id="rId124"/>
    <p:sldId id="658" r:id="rId125"/>
    <p:sldId id="647" r:id="rId126"/>
    <p:sldId id="659" r:id="rId127"/>
    <p:sldId id="660" r:id="rId128"/>
    <p:sldId id="663" r:id="rId129"/>
    <p:sldId id="664" r:id="rId130"/>
    <p:sldId id="662" r:id="rId131"/>
    <p:sldId id="661" r:id="rId132"/>
    <p:sldId id="665" r:id="rId133"/>
    <p:sldId id="667" r:id="rId134"/>
    <p:sldId id="666" r:id="rId135"/>
    <p:sldId id="606" r:id="rId136"/>
    <p:sldId id="596" r:id="rId137"/>
    <p:sldId id="605" r:id="rId138"/>
    <p:sldId id="600" r:id="rId139"/>
    <p:sldId id="597" r:id="rId140"/>
    <p:sldId id="598" r:id="rId141"/>
    <p:sldId id="603" r:id="rId142"/>
    <p:sldId id="601" r:id="rId143"/>
    <p:sldId id="602" r:id="rId144"/>
    <p:sldId id="604" r:id="rId145"/>
    <p:sldId id="674" r:id="rId146"/>
    <p:sldId id="675" r:id="rId147"/>
    <p:sldId id="676" r:id="rId148"/>
    <p:sldId id="677" r:id="rId149"/>
    <p:sldId id="678" r:id="rId150"/>
    <p:sldId id="680" r:id="rId151"/>
    <p:sldId id="681" r:id="rId152"/>
    <p:sldId id="679" r:id="rId153"/>
    <p:sldId id="682" r:id="rId154"/>
    <p:sldId id="683" r:id="rId155"/>
    <p:sldId id="684" r:id="rId156"/>
    <p:sldId id="685" r:id="rId157"/>
    <p:sldId id="686" r:id="rId158"/>
    <p:sldId id="687" r:id="rId159"/>
    <p:sldId id="693" r:id="rId160"/>
    <p:sldId id="694" r:id="rId161"/>
    <p:sldId id="688" r:id="rId162"/>
    <p:sldId id="691" r:id="rId163"/>
    <p:sldId id="690" r:id="rId164"/>
    <p:sldId id="689" r:id="rId165"/>
    <p:sldId id="692" r:id="rId166"/>
    <p:sldId id="695" r:id="rId167"/>
    <p:sldId id="696" r:id="rId168"/>
    <p:sldId id="697" r:id="rId169"/>
    <p:sldId id="709" r:id="rId170"/>
    <p:sldId id="710" r:id="rId171"/>
    <p:sldId id="698" r:id="rId172"/>
    <p:sldId id="700" r:id="rId173"/>
    <p:sldId id="701" r:id="rId174"/>
    <p:sldId id="702" r:id="rId175"/>
    <p:sldId id="703" r:id="rId176"/>
    <p:sldId id="704" r:id="rId177"/>
    <p:sldId id="705" r:id="rId178"/>
    <p:sldId id="706" r:id="rId179"/>
    <p:sldId id="707" r:id="rId180"/>
    <p:sldId id="699" r:id="rId181"/>
    <p:sldId id="711" r:id="rId182"/>
    <p:sldId id="712" r:id="rId183"/>
    <p:sldId id="713" r:id="rId184"/>
    <p:sldId id="714" r:id="rId185"/>
    <p:sldId id="715" r:id="rId186"/>
    <p:sldId id="716" r:id="rId187"/>
    <p:sldId id="718" r:id="rId188"/>
    <p:sldId id="719" r:id="rId189"/>
    <p:sldId id="717" r:id="rId190"/>
    <p:sldId id="720" r:id="rId1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FF"/>
    <a:srgbClr val="181716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24" autoAdjust="0"/>
    <p:restoredTop sz="91020" autoAdjust="0"/>
  </p:normalViewPr>
  <p:slideViewPr>
    <p:cSldViewPr snapToGrid="0">
      <p:cViewPr varScale="1">
        <p:scale>
          <a:sx n="116" d="100"/>
          <a:sy n="116" d="100"/>
        </p:scale>
        <p:origin x="2440" y="18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presProps" Target="presProps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theme" Target="theme/theme1.xml"/><Relationship Id="rId190" Type="http://schemas.openxmlformats.org/officeDocument/2006/relationships/slide" Target="slides/slide187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tableStyles" Target="tableStyles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17:50:46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8540 10632 24575,'0'29'0,"0"0"0,0-1 0,0 8 0,0 6 0,0 2 0,0 0 0,0-3-2250,0 1 1,0-2 0,0 1 0,0 1 2249,0-6 0,0 3 0,0 0 0,0 0 0,0-5 0,0-6 0,0 2 0,0-5 1221,0-1 1,0 0-1222,0 9 0,0 3 0,0 0 0,0 2 157,0-4 0,0-1-157,0 3 0,0-4 0,0 2 0,0-7 0,0 0 0,0-6 0,0 4 0,-1 4 0,0 10 0,1 1 0,-1-1 0,1-7 0,-1 1 0,1-1 1194,-1 5 1,1 7-1,-1-2 1,-1-11-1195,0-9 0,-1 13 0,-2-8 1462,2 3-1462,1-18 0,2 18 0,0 3 0,0 6 0,0-1 0,0 0 0,0 1-558,0-1 1,0 4-1,0-7 558,0-11 0,0-2 0,0 18 0,0-17 0,0-1 0,0 3 0,0-2 0,0 9 0,0-7 0,0-13 836,-2 15 1,-1 3-837,0-4 0,1 1 0,-1-1 0,1-14 0,2 3 0,-2 4 0,2-1 0,-2 2 0,2-9 0,0-1 0,-2 12 0,2-10 0,-3 6 0,3-11 0,-2 7 0,-2 13 0,1-9 0,-2 4 0,5-17 0,0-3 0,0-1 0</inkml:trace>
  <inkml:trace contextRef="#ctx0" brushRef="#br0" timeOffset="1948">8855 10712 24575,'-10'39'0,"0"1"0,-1-1 0,-1 3 0,3-4 0,2 4 0,7-24 0,0-2 0,0-1 0,0-8 0,8-3 0,-4 1 0,9-4 0,-8-1 0,22 0 0,-14 0 0,13 0 0,-14 0 0,-1-4 0,-1 1 0,-1-4 0,-3 0 0,-2-5 0,-1-15 0,-1 12 0,-2-12 0,0 22 0,0-14 0,0 8 0,0-9 0,-3 8 0,-9-8 0,-1-1 0,-3-2 0,6 7 0,4 7 0,-2-3 0,4 3 0,-3-2 0,5 8 0,-1 2 0,2 1 0</inkml:trace>
  <inkml:trace contextRef="#ctx0" brushRef="#br0" timeOffset="3740">8826 11894 24575,'-13'23'0,"0"-1"0,-3 12 0,0 2 0,1-3 0,1 0 0,-1 1 0,5-6 0,10-14 0,0 7 0,1-9 0,2 11 0,12-8 0,-5-4 0,5 3 0,5-11 0,19 1 0,3-4 0,-1 3 0,-16-3 0,-20 0 0,4 0 0,-2-17 0,1-23 0,-3 9 0,-3-10 0,-2 29 0,0-5 0,-12-10 0,2 8 0,-1 0 0,-8-9 0,-5 1 0,17 21 0,-18-13 0,15 8 0,-11-7 0,16 14 0,-1-1 0,0-3 0,-1 1 0,2 0 0,4 4 0</inkml:trace>
  <inkml:trace contextRef="#ctx0" brushRef="#br0" timeOffset="5684">8779 12940 24575,'0'13'0,"-8"27"0,4-3 0,1 3 0,-1 1 0,-2-1 0,3-4 0,2-3 0,1 2 0,0-28 0,17 4 0,6-7 0,2 0 0,13 5 0,-11-7 0,0-2 0,-2-3 0,-3 0 0,1-2 0,16-5 0,-25-11 0,-8 9 0,2-10 0,-5 2 0,-3 10 0,0-7 0,-2 8 0,-25-16 0,8 11 0,-1 0 0,1-1 0,-1 1 0,-16-9 0,21 17 0,-17-7 0,-5-3 0,2 3 0,10 1 0,17 12 0,1-4 0,-1 4 0,1-2 0,-1 2 0,6 0 0,0 0 0</inkml:trace>
  <inkml:trace contextRef="#ctx0" brushRef="#br0" timeOffset="17174">20491 15992 24575,'32'0'0,"0"0"0,-2 0 0,-5 0 0,-4 0 0,-18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17:57:24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8252 12879 24575,'37'0'0,"-15"0"0,-1-3 0,1-3 0,6-6 0,0-3 0,1 0 0,5-3 0,2-3 0,-29 18 0</inkml:trace>
  <inkml:trace contextRef="#ctx0" brushRef="#br0" timeOffset="2085">8827 12683 24575,'-12'5'0,"-14"15"0,8-5 0,-1 3 0,1 2 0,-3 3 0,3 0 0,-3 10 0,3 1 0,0 1 0,6-1 0,9 8 0,9-19 0,13-10 0,4-5 0,4-2 0,3-1 0,4-1 0,-11-3 0,-3 0 0,-2-1 0,-13 0 0,6-2 0,-3-6 0,1-9 0,-1-5 0,-2 0 0,-1-1 0,2-3 0,-1 0 0,-2-10 0,-4 3 0,0 20 0,0-16 0,0 18 0,-2 2 0,-1-1 0,-1 7 0,-1 1 0,2 1 0,-2-2 0,4 2 0,-17-12 0,-6-4 0,-1 1 0,5 1 0,17 14 0</inkml:trace>
  <inkml:trace contextRef="#ctx0" brushRef="#br0" timeOffset="3320">8497 12811 24575,'6'-6'0,"20"-17"0,-7 3 0,6-2 0,-12 9 0</inkml:trace>
  <inkml:trace contextRef="#ctx0" brushRef="#br0" timeOffset="13009">14674 9462 24575,'0'0'0</inkml:trace>
  <inkml:trace contextRef="#ctx0" brushRef="#br0" timeOffset="19224">10955 9388 24575,'0'0'0</inkml:trace>
  <inkml:trace contextRef="#ctx0" brushRef="#br0" timeOffset="20439">14618 13368 24575,'0'3'0,"0"-1"0</inkml:trace>
  <inkml:trace contextRef="#ctx0" brushRef="#br0" timeOffset="23687">10816 13413 24575,'0'0'0</inkml:trace>
  <inkml:trace contextRef="#ctx0" brushRef="#br0" timeOffset="27266">10331 10343 24575,'20'8'0,"1"0"0,-2 6 0,6 5 0,-1 0 0,5 4 0,3 2 0,3 2 0,0 1 0,0-2 0,-3-2 0,0 0 0,1 0 0,1 0 0,0 1 0,-1 0 0,2 1-1063,-3-1 0,1 1 0,1 0 0,0 1 0,-1-1 0,0 1 1,0-2-1,-3-2 1063,5 4 0,-1-3 0,-1 1 0,-2-2 0,-2-1 0,-3-2 0,2 4 0,-5-3 0,-2-2 859,1 0 1,0 1-860,5 6 0,5 4 0,1 2 0,-5-5 0,2 2 0,0 1-433,-1-4 1,4 4 0,-2 0 0,-6-6 432,3 7 0,-13-16 0,1 2 0,11 13 0,1 3 0,-9-9 0,-2 1 0,2 3 1482,2 3 0,1 3 0,1 1 0,1 1-1482,0-2 0,0 1 0,1 0 0,-2-1 0,0-1 0,-4-3 0,-1 0 0,-1 0 0,2-1 0,2 2 0,3 1 0,-1-1 0,-1-1 0,4 5 0,-2-1 0,-1 0 0,-2-3 0,0-2 0,2 4 0,-2-1 0,3 4 0,0 1 0,-1-1 0,-2-4 0,1 1 0,-2-4 0,0 0 861,0 4 1,-2-1 0,0-2-862,2-1 0,-1-3 0,-4-3 0,1 3 0,4 2 0,1 4 0,-1-2 0,3 4 0,0-1 0,-1 0 0,-1 0 0,-7-14 0,1-1 0,-2-1 0,2-1 0,6 2 0,0 1 0,2 0 0,-2-1 0,0 0 0,-1-2 0,7 1 0,-5 0 0,-4-10 0,1 3 0,-8-6 0,15 7 0,-6 1 0,17 5 0,-6 2 0,-7-6 0,-3-1 0,-6-4 0,17 18 0,-13-11 0,12 12 0,-23-17 0,6 4 0,-2 1 0,11 9 0,-8-4 0,7 14 0,0 2 0,1-1 0,-5-1 0,-1-3 0,-7-18 0,-5-1 0,-1-9 0,-2 4 0,1-4 0,2 3 0,-2-4 0,3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17:58:43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7078 10889 24575,'0'0'0</inkml:trace>
  <inkml:trace contextRef="#ctx0" brushRef="#br0" timeOffset="19384">7901 13397 24575,'6'-27'0,"3"0"0,6 0 0,3-3 0,-2 7 0,1-1 0,1-1 0,2-2 0,2-3 0,-3 3 0,3-3 0,1 0 0,-2 1 0,-2 3 0,0 0 0,-3 2 0,2-1 0,3-4 0,3-4 0,-3 4 0,-8 13 0,-10 13 0,-3 11 0,0-4 0,0 1 0</inkml:trace>
  <inkml:trace contextRef="#ctx0" brushRef="#br0" timeOffset="20950">8619 12941 24575,'-5'2'0,"-3"3"0,3 0 0,-2 30 0,2 12 0,2-11 0,2 2 0,-1-8 0,-1 3 0,2-3 0,1 6 0,0-9 0,0-9 0,7 12 0,-4-12 0,7 3 0,-4-19 0,6 0 0,10-11 0,2-2 0,0 0 0,0-3 0,-1-2 0,-4-11 0,-7 10 0,-1-3 0,0-6 0,-2-4 0,0 0 0,-1-3 0,-1 0 0,-1-5 0,-3 4 0,-11 3 0,3 23 0,-8 2 0,-3 2 0,-24-2 0,16 4 0,-1 2 0,-15-3 0,6 3 0,23 0 0,2 0 0,1 0 0,7 0 0</inkml:trace>
  <inkml:trace contextRef="#ctx0" brushRef="#br0" timeOffset="26512">9808 10497 24575,'19'12'0,"0"-1"0,4 7 0,7 4 0,-7-4 0,5 3 0,4 3 0,3 2 0,1 2 0,1 1 0,0 1 0,-1-1 0,-6-4 0,0 0 0,1 1 0,-1 1 0,2 0 0,-1 0 0,2 1 0,-1 1 0,1 1 0,1 0 0,-1 0-464,-3-4 0,-1 0 1,0 1-1,2 1 1,-1 0-1,1 0 1,-1 1-1,2 0 1,-1 0-1,2 0 1,-2 1-1,1 0 1,1 0-1,0 0 1,-1 1-1,0 0 464,-2-4 0,0 1 0,0 0 0,2 1 0,-1 1 0,1-1 0,0 1 0,-1-1 0,2 1 0,-1 0 0,-1 0 0,1-1 0,-1 1 0,0 0 0,-1-2 0,0 1 0,-1-2 0,-1 0 0,-1 0 0,-1-2-349,6 7 0,-2-2 0,-1 0 0,-1-1 0,0 0 0,-2-1 0,0 0 0,0-1 0,1 1 0,0 0 0,0 0 0,1 0 349,2 1 0,2 2 0,-1 0 0,2 0 0,-1-1 0,1 1 0,-1-1 0,-1-1 0,-2-1 0,-1-1 0,-3-2 0,-2-2 0,6 7 0,-5-3 0,-2-2 0,0 0 0,2 1-185,0 0 0,2 1 1,-1 0-1,1 1 1,-2-2-1,-2 0 185,3 3 0,-3-1 0,0-1 0,2 3 0,-1-3 0,2 1 0,1 1 0,0 1 0,1 0 0,-1 0 0,2 3 0,0-1 0,1 0 0,-2 0 0,-2-3 0,2 2 0,-3-1 0,0-2 0,3 3 20,-1-1 0,4 2 1,1 2-1,-2-2 1,-2-3-1,-6-5-20,1 3 0,-5-6 0,3 2 3908,6 9-3908,-12-14 4816,2 5-4816,-8-15 0,-5-4 0,3 5 3867,5 13-3867,13 9 0,-7-3 0,2-6 0,-17-18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E6D47-508B-4317-BF12-8F2F8108EBE3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E250F-2792-47BB-A827-153FFCFE3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9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F7221E-57ED-4141-B68E-983F8AFD1C78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021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075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395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138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385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922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558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629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346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892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354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6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435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758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037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309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822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8623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9744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2911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538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571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94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7561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829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432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5128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208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795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9577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8837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3417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526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8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8498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2168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978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4640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561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218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6179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853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2313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7982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8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456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5433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8516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3277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877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0160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2074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183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3739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027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6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545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2455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413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7921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60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0248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2193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5753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2291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153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8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7596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3225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2955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8978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1080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8915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517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9373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5553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4626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90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157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980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6030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7730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24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5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8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7039F7-9394-A245-B939-DF533F2CB6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903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17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9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48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77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4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89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79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08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01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4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7221E-57ED-4141-B68E-983F8AFD1C7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94305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98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89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4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96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97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9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88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1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761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1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036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20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61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975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34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00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67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53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46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125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53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48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561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532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697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819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166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468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92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989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567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y= \theta^{(i)}_0 + \theta_1^{(i)}x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Err(i) = \sum^n_{k=1} (y_k - (\theta^{(i)}_0 + \theta_1^{(i)}x_k))^2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059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\alpha\frac{\delta}{\delta\theta_0}J(\theta^{(i)})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\theta^{(i+1)}_1 \leftarrow \theta^{(i)}_1 + \alpha\frac{\delta}{\delta\theta_1}J(\theta^{(i)})</a:t>
            </a:r>
          </a:p>
          <a:p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(\theta^{(2)}_0, \theta^{(2)}_1)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46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\alpha\frac{\delta}{\delta\theta_0}J(\theta^{(i)})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146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\alpha\frac{\delta}{\delta\theta_0}\frac{1}{2}\sum^n_{k=1}(h^{(i)}(x_k)</a:t>
            </a:r>
            <a:r>
              <a:rPr lang="en-US"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y_k)^2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809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&amp;\frac{\delta}{\delta\theta_1}\frac{1}{2}\sum^n_{k=1}(h(x_k) - y_k)^2 \\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&amp;\sum^n_{k=1}2\frac{1}{2}(h(x_k) - y_k)\frac{\delta}{\delta\theta_1}(h(x_k) - y_k) \\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&amp;\sum^n_{k=1}(h(x_k) - y_k)\frac{\delta}{\delta\theta_1}(\theta_0 + \theta_1x_k- y_k) \\</a:t>
            </a:r>
          </a:p>
          <a:p>
            <a:r>
              <a:rPr lang="es-ES_tradnl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&amp;\sum^n_{k=1}(h(x_k) - y_k)x_k \\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313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\alpha\frac{\delta}{\delta\theta_0}\frac{1}{2}\sum^n_{k=1}(h^{(i)}(x_k) – y_k)^2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\theta^{(i+1)}_1 \leftarrow \theta^{(i)}_1 + \alpha\sum^n_{k=1}(\theta_0 + \theta_1(x_k) - y_k)x_k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084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\theta^{(i+1)}_0 \leftarrow \theta^{(i)}_0 + \alpha\sum^n_{k=1}(\theta^{(i)}_0 + \theta^{(i)}_1(x_k) - y_k)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164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593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175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126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6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427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598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848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389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335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563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503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531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978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682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9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020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04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471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768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361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27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52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730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848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490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06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485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117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5173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1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225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637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318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345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127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89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250F-2792-47BB-A827-153FFCFE386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1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4EF2-C22A-46F4-B250-CA0D24BCF5CE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2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52261-4092-4406-A610-5C53A8E83386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1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4268-F0B4-4E17-94CE-1494A58E4E46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14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1B6AC1-1697-9F4C-8EB5-11D79C23A3EF}" type="datetime1">
              <a:t>1/26/22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4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0549100-CA27-4D47-8D3B-A4672F1C29C8}" type="datetime1">
              <a:t>1/26/22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4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04B0FE-86C6-744A-A8A3-BDF9168142D7}" type="datetime1"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393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14EBDD-FC87-C34E-9418-1BBC59FE12B6}" type="datetime1">
              <a:t>1/26/22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607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84ED6C-7B1A-474C-8B2F-B6F8DAC3E959}" type="datetime1">
              <a:t>1/26/22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637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98DBAB-A687-6543-9844-00A723E3E228}" type="datetime1">
              <a:t>1/26/22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106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E0851B-79A1-E246-AF4C-E5F49DC28E4A}" type="datetime1">
              <a:t>1/26/22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7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F1BD66-8023-8443-A91D-4C92700BB91B}" type="datetime1">
              <a:t>1/26/22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62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DAF12-422B-4C39-B84F-BD805425A590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48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DCFC3F-1C5A-CD49-843F-2297035757E2}" type="datetime1">
              <a:t>1/26/22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408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ACA605-DE54-514C-A7D8-2060EFDBA6AC}" type="datetime1"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24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8375A3-D071-1F44-BA8A-F4FDFE8BC158}" type="datetime1"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61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26B8-7ECB-48A5-9B9A-A642E47A43A2}" type="datetime1">
              <a:rPr lang="en-CA" smtClean="0"/>
              <a:t>2022-01-26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019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D79AC-B4F5-4342-9275-AF00FC9311E9}" type="datetime1">
              <a:rPr lang="en-CA" smtClean="0"/>
              <a:t>2022-01-26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0009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E003-6744-4B0F-9A83-8A306D101964}" type="datetime1">
              <a:rPr lang="en-CA" smtClean="0"/>
              <a:t>2022-01-26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31540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7B7F5-78DF-4D8C-8B56-EF82F896AAD4}" type="datetime1">
              <a:rPr lang="en-CA" smtClean="0"/>
              <a:t>2022-01-26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064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3FA7-71A2-490F-93CF-FC58C5CEF4A1}" type="datetime1">
              <a:rPr lang="en-CA" smtClean="0"/>
              <a:t>2022-01-26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09981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DDF4B-ADBD-4DA4-A383-CCAF556A8DAB}" type="datetime1">
              <a:rPr lang="en-CA" smtClean="0"/>
              <a:t>2022-01-26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18840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B60E3-EA96-4F6A-9CD3-CAED085DF959}" type="datetime1">
              <a:rPr lang="en-CA" smtClean="0"/>
              <a:t>2022-01-26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22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2C24-D4C5-4144-BB1D-9F8449F7CB11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06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B3BA0-0C68-45FC-804D-B1D205AF53FA}" type="datetime1">
              <a:rPr lang="en-CA" smtClean="0"/>
              <a:t>2022-01-26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991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AD016-AF45-469A-BD6E-711B2917C0C8}" type="datetime1">
              <a:rPr lang="en-CA" smtClean="0"/>
              <a:t>2022-01-26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62325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2C88-A727-4C00-9408-ED1F61E24443}" type="datetime1">
              <a:rPr lang="en-CA" smtClean="0"/>
              <a:t>2022-01-26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4521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ACFB7-708A-4C9B-ABFB-87BAA5293C79}" type="datetime1">
              <a:rPr lang="en-CA" smtClean="0"/>
              <a:t>2022-01-26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19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709EC-B09F-40DD-BC2E-C19298C98144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4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AC2D-470E-423B-B310-C319E6738EEB}" type="datetime1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3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3C59-C240-4769-A30C-7E4FE77A5642}" type="datetime1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3C0A-4C66-4189-B49F-6F7B79D42549}" type="datetime1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1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74C72-0B21-4769-9E2E-F61B2A51B63A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3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97A0-8103-4546-9573-8A28C27DF906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60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F7572-234B-4862-B172-9EE6511779E6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905B2-0000-4C68-B60E-C11F2B126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90F801E3-5C4A-7D4E-9474-4CEE600B4E51}" type="datetime1"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BE813726-3EE7-B74D-9376-57C8D899FE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8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32F62-32EC-489C-A920-70F3BC7CB5A5}" type="datetime1">
              <a:rPr lang="en-CA" smtClean="0"/>
              <a:t>2022-01-26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F3095-738A-4790-83C5-52C005F4D7A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264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hyperlink" Target="https://cs231n.github.io/convolutional-networks/" TargetMode="External"/><Relationship Id="rId4" Type="http://schemas.openxmlformats.org/officeDocument/2006/relationships/image" Target="../media/image108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gi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gi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gi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gi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llustrated-guide-to-recurrent-neural-networks-79e5eb8049c9" TargetMode="Externa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gif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hyperlink" Target="http://www.wildml.com/2015/09/recurrent-neural-networks-tutorial-part-1-introduction-to-rnns/" TargetMode="External"/><Relationship Id="rId7" Type="http://schemas.openxmlformats.org/officeDocument/2006/relationships/hyperlink" Target="http://colah.github.io/posts/2015-08-Understanding-LSTMs/" TargetMode="Externa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hyperlink" Target="https://towardsdatascience.com/illustrated-guide-to-recurrent-neural-networks-79e5eb8049c9" TargetMode="External"/><Relationship Id="rId4" Type="http://schemas.openxmlformats.org/officeDocument/2006/relationships/image" Target="../media/image11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gif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gif"/><Relationship Id="rId4" Type="http://schemas.openxmlformats.org/officeDocument/2006/relationships/image" Target="../media/image123.gi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1EC6-8813-4149-9BD5-53B6BF952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98625"/>
            <a:ext cx="7848600" cy="1470025"/>
          </a:xfrm>
        </p:spPr>
        <p:txBody>
          <a:bodyPr/>
          <a:lstStyle/>
          <a:p>
            <a:r>
              <a:rPr lang="en-US" dirty="0"/>
              <a:t>Module 4 Live Session: </a:t>
            </a:r>
            <a:br>
              <a:rPr lang="en-US" dirty="0"/>
            </a:br>
            <a:r>
              <a:rPr lang="en-US" dirty="0"/>
              <a:t>Intro to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42501-28E0-2244-8246-C36959B59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IMT 575</a:t>
            </a:r>
          </a:p>
          <a:p>
            <a:endParaRPr lang="en-US" dirty="0"/>
          </a:p>
          <a:p>
            <a:r>
              <a:rPr lang="en-US" dirty="0"/>
              <a:t>Bill Howe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C41E6-604E-FC45-BB72-F1825CF9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55 Roman"/>
                <a:ea typeface="ＭＳ Ｐゴシック" charset="-128"/>
              </a:rPr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087A9-8296-FA40-B070-AF7BF915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2883AC-E72C-294B-86D2-A63D5043FD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55 Roman" charset="0"/>
                <a:ea typeface="ＭＳ Ｐゴシック" charset="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55 Roman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396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7784-62E1-4EC1-9966-7C9ABD281DAA}"/>
              </a:ext>
            </a:extLst>
          </p:cNvPr>
          <p:cNvSpPr txBox="1"/>
          <p:nvPr/>
        </p:nvSpPr>
        <p:spPr>
          <a:xfrm>
            <a:off x="7254960" y="4916476"/>
            <a:ext cx="1526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Stanford CS231n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FA8B1A-0A2B-47DC-B315-B407FE8CB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68" y="2125266"/>
            <a:ext cx="4388456" cy="250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AC6195-0D53-40F5-9625-A1710432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" y="2499063"/>
            <a:ext cx="4108853" cy="175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847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endParaRPr lang="cy-GB" dirty="0"/>
              </a:p>
              <a:p>
                <a:r>
                  <a:rPr lang="cy-GB" dirty="0"/>
                  <a:t>General idea: we randomly pick a point to start (based on our initial weights/biases) and from there, we incrementally take steps towards a local minima of the cost function</a:t>
                </a:r>
              </a:p>
              <a:p>
                <a:pPr lvl="1"/>
                <a:r>
                  <a:rPr lang="cy-GB" dirty="0"/>
                  <a:t>This is gradient descent, with the gradient representing the “slope” of the cost function in n-dimensional space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945" t="-5594" r="-1260" b="-2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775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6066339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0829695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r>
              <a:rPr lang="en-US" dirty="0"/>
              <a:t>Our </a:t>
            </a:r>
            <a:r>
              <a:rPr lang="cy-GB" dirty="0"/>
              <a:t>ŷ is, in essence, a function of this 21 parameter space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6624239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r>
              <a:rPr lang="en-US" dirty="0"/>
              <a:t>Our </a:t>
            </a:r>
            <a:r>
              <a:rPr lang="cy-GB" dirty="0"/>
              <a:t>ŷ is, in essence, a function of this 21 parameter space</a:t>
            </a:r>
          </a:p>
          <a:p>
            <a:r>
              <a:rPr lang="cy-GB" dirty="0"/>
              <a:t>Our C(w) is also a function of this 21 parameter space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005311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r>
              <a:rPr lang="en-US" dirty="0"/>
              <a:t>Our </a:t>
            </a:r>
            <a:r>
              <a:rPr lang="cy-GB" dirty="0"/>
              <a:t>ŷ is, in essence, a function of this 21 parameter space</a:t>
            </a:r>
          </a:p>
          <a:p>
            <a:r>
              <a:rPr lang="cy-GB" dirty="0"/>
              <a:t>Our C(w) is also a function of this 21 parameter space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9B2097-64B5-414F-A145-E8225B389664}"/>
              </a:ext>
            </a:extLst>
          </p:cNvPr>
          <p:cNvGrpSpPr/>
          <p:nvPr/>
        </p:nvGrpSpPr>
        <p:grpSpPr>
          <a:xfrm>
            <a:off x="3594867" y="4920782"/>
            <a:ext cx="1157288" cy="793671"/>
            <a:chOff x="5772150" y="5144453"/>
            <a:chExt cx="1543050" cy="10582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FA1251-0E4E-4E80-A9A8-6F49489A1D45}"/>
                </a:ext>
              </a:extLst>
            </p:cNvPr>
            <p:cNvGrpSpPr/>
            <p:nvPr/>
          </p:nvGrpSpPr>
          <p:grpSpPr>
            <a:xfrm>
              <a:off x="6004687" y="5144453"/>
              <a:ext cx="819150" cy="1058228"/>
              <a:chOff x="5657850" y="5401628"/>
              <a:chExt cx="819150" cy="105822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C730D2B-7993-4BC2-A464-09A889FBBDC1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C730D2B-7993-4BC2-A464-09A889FBBD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93230F19-C9C2-4B19-BE30-BE12E545F485}"/>
                  </a:ext>
                </a:extLst>
              </p:cNvPr>
              <p:cNvSpPr/>
              <p:nvPr/>
            </p:nvSpPr>
            <p:spPr>
              <a:xfrm>
                <a:off x="5772150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Left Bracket 11">
                <a:extLst>
                  <a:ext uri="{FF2B5EF4-FFF2-40B4-BE49-F238E27FC236}">
                    <a16:creationId xmlns:a16="http://schemas.microsoft.com/office/drawing/2014/main" id="{6A101DB5-BAFA-4137-B5C4-C8322A5E40C9}"/>
                  </a:ext>
                </a:extLst>
              </p:cNvPr>
              <p:cNvSpPr/>
              <p:nvPr/>
            </p:nvSpPr>
            <p:spPr>
              <a:xfrm rot="10800000">
                <a:off x="6191252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3DF4C2-5ADB-4342-99C4-E2FED18BFD3C}"/>
                </a:ext>
              </a:extLst>
            </p:cNvPr>
            <p:cNvSpPr txBox="1"/>
            <p:nvPr/>
          </p:nvSpPr>
          <p:spPr>
            <a:xfrm>
              <a:off x="5772150" y="5484272"/>
              <a:ext cx="15430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             )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458DDE-16B6-435C-B2F2-48A4B039FFA7}"/>
              </a:ext>
            </a:extLst>
          </p:cNvPr>
          <p:cNvCxnSpPr/>
          <p:nvPr/>
        </p:nvCxnSpPr>
        <p:spPr>
          <a:xfrm>
            <a:off x="4504178" y="5321090"/>
            <a:ext cx="94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91FCFE-8800-49D4-99C3-F1631AD4CBF7}"/>
              </a:ext>
            </a:extLst>
          </p:cNvPr>
          <p:cNvGrpSpPr/>
          <p:nvPr/>
        </p:nvGrpSpPr>
        <p:grpSpPr>
          <a:xfrm>
            <a:off x="5378576" y="4924254"/>
            <a:ext cx="1370243" cy="793671"/>
            <a:chOff x="8186692" y="5144453"/>
            <a:chExt cx="1826991" cy="10582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38C02-ACF4-44F8-9121-E876D42FC48E}"/>
                </a:ext>
              </a:extLst>
            </p:cNvPr>
            <p:cNvGrpSpPr/>
            <p:nvPr/>
          </p:nvGrpSpPr>
          <p:grpSpPr>
            <a:xfrm>
              <a:off x="8665070" y="5144453"/>
              <a:ext cx="819150" cy="1058228"/>
              <a:chOff x="5657850" y="5401628"/>
              <a:chExt cx="819150" cy="105822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ECFACC1-332E-439C-9F18-C1D61F093B91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ECFACC1-332E-439C-9F18-C1D61F093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30D8A491-71C7-466C-869C-801AD8EBA098}"/>
                  </a:ext>
                </a:extLst>
              </p:cNvPr>
              <p:cNvSpPr/>
              <p:nvPr/>
            </p:nvSpPr>
            <p:spPr>
              <a:xfrm>
                <a:off x="5772150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Left Bracket 20">
                <a:extLst>
                  <a:ext uri="{FF2B5EF4-FFF2-40B4-BE49-F238E27FC236}">
                    <a16:creationId xmlns:a16="http://schemas.microsoft.com/office/drawing/2014/main" id="{762793F5-5FF6-4F5C-82B3-3B9CD9C48283}"/>
                  </a:ext>
                </a:extLst>
              </p:cNvPr>
              <p:cNvSpPr/>
              <p:nvPr/>
            </p:nvSpPr>
            <p:spPr>
              <a:xfrm rot="10800000">
                <a:off x="6191252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99E50-9FDB-47CC-86DB-52350BFF7E0E}"/>
                </a:ext>
              </a:extLst>
            </p:cNvPr>
            <p:cNvSpPr txBox="1"/>
            <p:nvPr/>
          </p:nvSpPr>
          <p:spPr>
            <a:xfrm>
              <a:off x="8470633" y="5484272"/>
              <a:ext cx="15430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             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2F8281-6734-43F6-9DB0-908449077C32}"/>
                </a:ext>
              </a:extLst>
            </p:cNvPr>
            <p:cNvSpPr txBox="1"/>
            <p:nvPr/>
          </p:nvSpPr>
          <p:spPr>
            <a:xfrm rot="10800000">
              <a:off x="8186692" y="5478409"/>
              <a:ext cx="44776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350" dirty="0"/>
                <a:t>Δ</a:t>
              </a:r>
              <a:endParaRPr lang="en-US" sz="135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474A05-732A-4552-A100-F9780CC41CD7}"/>
              </a:ext>
            </a:extLst>
          </p:cNvPr>
          <p:cNvSpPr txBox="1"/>
          <p:nvPr/>
        </p:nvSpPr>
        <p:spPr>
          <a:xfrm>
            <a:off x="4499065" y="4846086"/>
            <a:ext cx="9299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Calculating gradient</a:t>
            </a:r>
          </a:p>
        </p:txBody>
      </p:sp>
    </p:spTree>
    <p:extLst>
      <p:ext uri="{BB962C8B-B14F-4D97-AF65-F5344CB8AC3E}">
        <p14:creationId xmlns:p14="http://schemas.microsoft.com/office/powerpoint/2010/main" val="20093539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The Loss Function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12" y="2226469"/>
            <a:ext cx="4344809" cy="3617119"/>
          </a:xfrm>
        </p:spPr>
        <p:txBody>
          <a:bodyPr>
            <a:normAutofit/>
          </a:bodyPr>
          <a:lstStyle/>
          <a:p>
            <a:r>
              <a:rPr lang="en-US" dirty="0"/>
              <a:t>21 parameter model (16 weights + 5 biases)</a:t>
            </a:r>
          </a:p>
          <a:p>
            <a:r>
              <a:rPr lang="en-US" dirty="0"/>
              <a:t>Our </a:t>
            </a:r>
            <a:r>
              <a:rPr lang="cy-GB" dirty="0"/>
              <a:t>ŷ is, in essence, a function of this 21 parameter space</a:t>
            </a:r>
          </a:p>
          <a:p>
            <a:r>
              <a:rPr lang="cy-GB" dirty="0"/>
              <a:t>Our C(w) is also a function of this 21 parameter space</a:t>
            </a:r>
          </a:p>
          <a:p>
            <a:pPr marL="0" indent="0">
              <a:buNone/>
            </a:pPr>
            <a:endParaRPr lang="cy-GB" dirty="0"/>
          </a:p>
          <a:p>
            <a:pPr marL="0" indent="0">
              <a:buNone/>
            </a:pP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9B2097-64B5-414F-A145-E8225B389664}"/>
              </a:ext>
            </a:extLst>
          </p:cNvPr>
          <p:cNvGrpSpPr/>
          <p:nvPr/>
        </p:nvGrpSpPr>
        <p:grpSpPr>
          <a:xfrm>
            <a:off x="3594867" y="4920782"/>
            <a:ext cx="1157288" cy="793671"/>
            <a:chOff x="5772150" y="5144453"/>
            <a:chExt cx="1543050" cy="105822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BFA1251-0E4E-4E80-A9A8-6F49489A1D45}"/>
                </a:ext>
              </a:extLst>
            </p:cNvPr>
            <p:cNvGrpSpPr/>
            <p:nvPr/>
          </p:nvGrpSpPr>
          <p:grpSpPr>
            <a:xfrm>
              <a:off x="6004687" y="5144453"/>
              <a:ext cx="819150" cy="1058228"/>
              <a:chOff x="5657850" y="5401628"/>
              <a:chExt cx="819150" cy="105822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C730D2B-7993-4BC2-A464-09A889FBBDC1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7C730D2B-7993-4BC2-A464-09A889FBBD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93230F19-C9C2-4B19-BE30-BE12E545F485}"/>
                  </a:ext>
                </a:extLst>
              </p:cNvPr>
              <p:cNvSpPr/>
              <p:nvPr/>
            </p:nvSpPr>
            <p:spPr>
              <a:xfrm>
                <a:off x="5772150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" name="Left Bracket 11">
                <a:extLst>
                  <a:ext uri="{FF2B5EF4-FFF2-40B4-BE49-F238E27FC236}">
                    <a16:creationId xmlns:a16="http://schemas.microsoft.com/office/drawing/2014/main" id="{6A101DB5-BAFA-4137-B5C4-C8322A5E40C9}"/>
                  </a:ext>
                </a:extLst>
              </p:cNvPr>
              <p:cNvSpPr/>
              <p:nvPr/>
            </p:nvSpPr>
            <p:spPr>
              <a:xfrm rot="10800000">
                <a:off x="6191252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3DF4C2-5ADB-4342-99C4-E2FED18BFD3C}"/>
                </a:ext>
              </a:extLst>
            </p:cNvPr>
            <p:cNvSpPr txBox="1"/>
            <p:nvPr/>
          </p:nvSpPr>
          <p:spPr>
            <a:xfrm>
              <a:off x="5772150" y="5484272"/>
              <a:ext cx="15430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             )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458DDE-16B6-435C-B2F2-48A4B039FFA7}"/>
              </a:ext>
            </a:extLst>
          </p:cNvPr>
          <p:cNvCxnSpPr/>
          <p:nvPr/>
        </p:nvCxnSpPr>
        <p:spPr>
          <a:xfrm>
            <a:off x="4504178" y="5321090"/>
            <a:ext cx="94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91FCFE-8800-49D4-99C3-F1631AD4CBF7}"/>
              </a:ext>
            </a:extLst>
          </p:cNvPr>
          <p:cNvGrpSpPr/>
          <p:nvPr/>
        </p:nvGrpSpPr>
        <p:grpSpPr>
          <a:xfrm>
            <a:off x="5378576" y="4924254"/>
            <a:ext cx="1370243" cy="793671"/>
            <a:chOff x="8186692" y="5144453"/>
            <a:chExt cx="1826991" cy="10582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C38C02-ACF4-44F8-9121-E876D42FC48E}"/>
                </a:ext>
              </a:extLst>
            </p:cNvPr>
            <p:cNvGrpSpPr/>
            <p:nvPr/>
          </p:nvGrpSpPr>
          <p:grpSpPr>
            <a:xfrm>
              <a:off x="8665070" y="5144453"/>
              <a:ext cx="819150" cy="1058228"/>
              <a:chOff x="5657850" y="5401628"/>
              <a:chExt cx="819150" cy="105822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ECFACC1-332E-439C-9F18-C1D61F093B91}"/>
                      </a:ext>
                    </a:extLst>
                  </p:cNvPr>
                  <p:cNvSpPr txBox="1"/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ECFACC1-332E-439C-9F18-C1D61F093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7850" y="5514975"/>
                    <a:ext cx="819150" cy="8529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30D8A491-71C7-466C-869C-801AD8EBA098}"/>
                  </a:ext>
                </a:extLst>
              </p:cNvPr>
              <p:cNvSpPr/>
              <p:nvPr/>
            </p:nvSpPr>
            <p:spPr>
              <a:xfrm>
                <a:off x="5772150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Left Bracket 20">
                <a:extLst>
                  <a:ext uri="{FF2B5EF4-FFF2-40B4-BE49-F238E27FC236}">
                    <a16:creationId xmlns:a16="http://schemas.microsoft.com/office/drawing/2014/main" id="{762793F5-5FF6-4F5C-82B3-3B9CD9C48283}"/>
                  </a:ext>
                </a:extLst>
              </p:cNvPr>
              <p:cNvSpPr/>
              <p:nvPr/>
            </p:nvSpPr>
            <p:spPr>
              <a:xfrm rot="10800000">
                <a:off x="6191252" y="5401628"/>
                <a:ext cx="152400" cy="105822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C99E50-9FDB-47CC-86DB-52350BFF7E0E}"/>
                </a:ext>
              </a:extLst>
            </p:cNvPr>
            <p:cNvSpPr txBox="1"/>
            <p:nvPr/>
          </p:nvSpPr>
          <p:spPr>
            <a:xfrm>
              <a:off x="8470633" y="5484272"/>
              <a:ext cx="154305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             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2F8281-6734-43F6-9DB0-908449077C32}"/>
                </a:ext>
              </a:extLst>
            </p:cNvPr>
            <p:cNvSpPr txBox="1"/>
            <p:nvPr/>
          </p:nvSpPr>
          <p:spPr>
            <a:xfrm rot="10800000">
              <a:off x="8186692" y="5478409"/>
              <a:ext cx="44776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350" dirty="0"/>
                <a:t>Δ</a:t>
              </a:r>
              <a:endParaRPr lang="en-US" sz="135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474A05-732A-4552-A100-F9780CC41CD7}"/>
              </a:ext>
            </a:extLst>
          </p:cNvPr>
          <p:cNvSpPr txBox="1"/>
          <p:nvPr/>
        </p:nvSpPr>
        <p:spPr>
          <a:xfrm>
            <a:off x="4499065" y="4846086"/>
            <a:ext cx="9299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Calculating gradient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B59A93-613E-48BC-8D4D-6F7AD818B0E3}"/>
              </a:ext>
            </a:extLst>
          </p:cNvPr>
          <p:cNvSpPr/>
          <p:nvPr/>
        </p:nvSpPr>
        <p:spPr>
          <a:xfrm>
            <a:off x="5482209" y="4750631"/>
            <a:ext cx="1093673" cy="109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46EDD-5468-42E7-8B41-97FBBB2C1ED5}"/>
              </a:ext>
            </a:extLst>
          </p:cNvPr>
          <p:cNvSpPr txBox="1"/>
          <p:nvPr/>
        </p:nvSpPr>
        <p:spPr>
          <a:xfrm>
            <a:off x="6693695" y="4140171"/>
            <a:ext cx="2294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For each element of the gradient:</a:t>
            </a:r>
          </a:p>
          <a:p>
            <a:endParaRPr lang="en-US" sz="1350" dirty="0"/>
          </a:p>
          <a:p>
            <a:pPr marL="214313" indent="-214313">
              <a:buFontTx/>
              <a:buChar char="-"/>
            </a:pPr>
            <a:r>
              <a:rPr lang="en-US" sz="1350" dirty="0"/>
              <a:t>Sign (+/-) indicates whether that weight should increase/decrease</a:t>
            </a:r>
          </a:p>
          <a:p>
            <a:pPr marL="214313" indent="-214313">
              <a:buFontTx/>
              <a:buChar char="-"/>
            </a:pPr>
            <a:r>
              <a:rPr lang="en-US" sz="1350" dirty="0"/>
              <a:t>Magnitude indicates how much it should change</a:t>
            </a:r>
          </a:p>
        </p:txBody>
      </p:sp>
    </p:spTree>
    <p:extLst>
      <p:ext uri="{BB962C8B-B14F-4D97-AF65-F5344CB8AC3E}">
        <p14:creationId xmlns:p14="http://schemas.microsoft.com/office/powerpoint/2010/main" val="38085480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3B123BF-49FD-49DA-82F8-F618BCD20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3B123BF-49FD-49DA-82F8-F618BCD2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323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0502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2100" dirty="0"/>
              </a:p>
              <a:p>
                <a:r>
                  <a:rPr lang="en-US" sz="2100" dirty="0"/>
                  <a:t>In essence, three adjustments we can make:</a:t>
                </a:r>
              </a:p>
              <a:p>
                <a:pPr lvl="1"/>
                <a:r>
                  <a:rPr lang="en-US" sz="1800" dirty="0"/>
                  <a:t>Change the bias</a:t>
                </a:r>
              </a:p>
              <a:p>
                <a:pPr lvl="1"/>
                <a:r>
                  <a:rPr lang="en-US" sz="1800" dirty="0"/>
                  <a:t>Change the weights</a:t>
                </a:r>
              </a:p>
              <a:p>
                <a:pPr lvl="1"/>
                <a:r>
                  <a:rPr lang="en-US" sz="1800" dirty="0"/>
                  <a:t>Change the values of a</a:t>
                </a:r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587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6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109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2100" dirty="0"/>
              </a:p>
              <a:p>
                <a:r>
                  <a:rPr lang="en-US" sz="2100" dirty="0"/>
                  <a:t>In essence, three adjustments we can make:</a:t>
                </a:r>
              </a:p>
              <a:p>
                <a:pPr lvl="1"/>
                <a:r>
                  <a:rPr lang="en-US" sz="1800" dirty="0"/>
                  <a:t>Change the bias</a:t>
                </a:r>
              </a:p>
              <a:p>
                <a:pPr lvl="1"/>
                <a:r>
                  <a:rPr lang="en-US" sz="1800" dirty="0"/>
                  <a:t>Change the weights</a:t>
                </a:r>
              </a:p>
              <a:p>
                <a:pPr lvl="1"/>
                <a:r>
                  <a:rPr lang="en-US" sz="1800" dirty="0"/>
                  <a:t>Change the values of a (which is actually the output of the layer previous to it)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587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179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7784-62E1-4EC1-9966-7C9ABD281DAA}"/>
              </a:ext>
            </a:extLst>
          </p:cNvPr>
          <p:cNvSpPr txBox="1"/>
          <p:nvPr/>
        </p:nvSpPr>
        <p:spPr>
          <a:xfrm>
            <a:off x="7254960" y="4916476"/>
            <a:ext cx="1526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Stanford CS231n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FA8B1A-0A2B-47DC-B315-B407FE8CB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68" y="2125266"/>
            <a:ext cx="4388456" cy="250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0AC6195-0D53-40F5-9625-A1710432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" y="2499063"/>
            <a:ext cx="4108853" cy="175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33971A3-8544-4906-B755-093E201CF9DA}"/>
              </a:ext>
            </a:extLst>
          </p:cNvPr>
          <p:cNvSpPr/>
          <p:nvPr/>
        </p:nvSpPr>
        <p:spPr>
          <a:xfrm>
            <a:off x="4327301" y="1832825"/>
            <a:ext cx="2781837" cy="12866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327585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2100" dirty="0"/>
              </a:p>
              <a:p>
                <a:r>
                  <a:rPr lang="en-US" sz="2100" dirty="0"/>
                  <a:t>In essence, three adjustments we can make:</a:t>
                </a:r>
              </a:p>
              <a:p>
                <a:pPr lvl="1"/>
                <a:r>
                  <a:rPr lang="en-US" sz="1800" dirty="0"/>
                  <a:t>Change the bias</a:t>
                </a:r>
              </a:p>
              <a:p>
                <a:pPr lvl="1"/>
                <a:r>
                  <a:rPr lang="en-US" sz="1800" dirty="0"/>
                  <a:t>Change the weights</a:t>
                </a:r>
              </a:p>
              <a:p>
                <a:pPr lvl="1"/>
                <a:r>
                  <a:rPr lang="en-US" sz="1800" dirty="0"/>
                  <a:t>Change the values of a (which is actually the output of the layer previous to it)</a:t>
                </a:r>
              </a:p>
              <a:p>
                <a:pPr lvl="1"/>
                <a:endParaRPr lang="en-US" sz="1800" dirty="0"/>
              </a:p>
              <a:p>
                <a:r>
                  <a:rPr lang="en-US" sz="2100" dirty="0"/>
                  <a:t>Backpropagation does all three</a:t>
                </a:r>
              </a:p>
              <a:p>
                <a:pPr lvl="1"/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587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6621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323" t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777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1326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83470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</a:t>
                </a:r>
              </a:p>
              <a:p>
                <a:pPr marL="0" indent="0">
                  <a:buNone/>
                </a:pPr>
                <a:r>
                  <a:rPr lang="en-US" sz="18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1800" dirty="0"/>
                  <a:t>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1800" dirty="0"/>
                  <a:t>)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−2)</m:t>
                        </m:r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sz="1800" dirty="0"/>
                  <a:t>) 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9659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3695209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05747E-12A9-40B5-92E7-0B089296B566}"/>
              </a:ext>
            </a:extLst>
          </p:cNvPr>
          <p:cNvSpPr/>
          <p:nvPr/>
        </p:nvSpPr>
        <p:spPr>
          <a:xfrm>
            <a:off x="6266250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CAD52-915F-41CF-96E4-4D5BE20B4F01}"/>
              </a:ext>
            </a:extLst>
          </p:cNvPr>
          <p:cNvSpPr/>
          <p:nvPr/>
        </p:nvSpPr>
        <p:spPr>
          <a:xfrm>
            <a:off x="7157647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511399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2BB2C-2CA0-4305-BECA-886C938D3B37}"/>
              </a:ext>
            </a:extLst>
          </p:cNvPr>
          <p:cNvSpPr/>
          <p:nvPr/>
        </p:nvSpPr>
        <p:spPr>
          <a:xfrm>
            <a:off x="6643688" y="2390905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7D5D5A-2AF0-4BA5-9D3C-5C4AF2858152}"/>
              </a:ext>
            </a:extLst>
          </p:cNvPr>
          <p:cNvSpPr/>
          <p:nvPr/>
        </p:nvSpPr>
        <p:spPr>
          <a:xfrm>
            <a:off x="5570356" y="2390904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DB45009-5110-418F-9E36-F6CB506A7F01}"/>
              </a:ext>
            </a:extLst>
          </p:cNvPr>
          <p:cNvSpPr/>
          <p:nvPr/>
        </p:nvSpPr>
        <p:spPr>
          <a:xfrm>
            <a:off x="6123505" y="1365120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33C10A-8442-438A-A969-4731DA61FE30}"/>
              </a:ext>
            </a:extLst>
          </p:cNvPr>
          <p:cNvSpPr/>
          <p:nvPr/>
        </p:nvSpPr>
        <p:spPr>
          <a:xfrm>
            <a:off x="6266250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72E4F2-E544-4CBF-9A61-D762549E5C74}"/>
              </a:ext>
            </a:extLst>
          </p:cNvPr>
          <p:cNvSpPr/>
          <p:nvPr/>
        </p:nvSpPr>
        <p:spPr>
          <a:xfrm>
            <a:off x="7157647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11750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2BB2C-2CA0-4305-BECA-886C938D3B37}"/>
              </a:ext>
            </a:extLst>
          </p:cNvPr>
          <p:cNvSpPr/>
          <p:nvPr/>
        </p:nvSpPr>
        <p:spPr>
          <a:xfrm>
            <a:off x="6643688" y="2390905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7D5D5A-2AF0-4BA5-9D3C-5C4AF2858152}"/>
              </a:ext>
            </a:extLst>
          </p:cNvPr>
          <p:cNvSpPr/>
          <p:nvPr/>
        </p:nvSpPr>
        <p:spPr>
          <a:xfrm>
            <a:off x="5570356" y="2390904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7D11-7C67-4EE9-AF2E-F0662EA27F36}"/>
              </a:ext>
            </a:extLst>
          </p:cNvPr>
          <p:cNvSpPr txBox="1"/>
          <p:nvPr/>
        </p:nvSpPr>
        <p:spPr>
          <a:xfrm>
            <a:off x="5657850" y="3014663"/>
            <a:ext cx="98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Repeat as desired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33F71-9CE0-4FD1-B469-CF405E032D07}"/>
              </a:ext>
            </a:extLst>
          </p:cNvPr>
          <p:cNvSpPr/>
          <p:nvPr/>
        </p:nvSpPr>
        <p:spPr>
          <a:xfrm>
            <a:off x="6266250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A934BF-C4F3-4FB9-ADE7-E2143382E807}"/>
              </a:ext>
            </a:extLst>
          </p:cNvPr>
          <p:cNvSpPr/>
          <p:nvPr/>
        </p:nvSpPr>
        <p:spPr>
          <a:xfrm>
            <a:off x="7157647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36565C-2BAD-4AC3-A783-6C78599984D3}"/>
              </a:ext>
            </a:extLst>
          </p:cNvPr>
          <p:cNvSpPr/>
          <p:nvPr/>
        </p:nvSpPr>
        <p:spPr>
          <a:xfrm>
            <a:off x="6123505" y="1365120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895F64-2094-4233-A7AD-D091A1FE3BFA}"/>
              </a:ext>
            </a:extLst>
          </p:cNvPr>
          <p:cNvSpPr/>
          <p:nvPr/>
        </p:nvSpPr>
        <p:spPr>
          <a:xfrm>
            <a:off x="5570355" y="2957512"/>
            <a:ext cx="2505019" cy="2443421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382126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58370" name="Picture 2" descr="backprop-1">
            <a:extLst>
              <a:ext uri="{FF2B5EF4-FFF2-40B4-BE49-F238E27FC236}">
                <a16:creationId xmlns:a16="http://schemas.microsoft.com/office/drawing/2014/main" id="{EF15693B-AAC8-4E2D-AE5A-EFD4F778A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55" y="1365119"/>
            <a:ext cx="1934974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375C44-F1A1-4B51-8893-5A63877D0ED3}"/>
              </a:ext>
            </a:extLst>
          </p:cNvPr>
          <p:cNvSpPr txBox="1"/>
          <p:nvPr/>
        </p:nvSpPr>
        <p:spPr>
          <a:xfrm>
            <a:off x="7298278" y="540093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Sebastian </a:t>
            </a:r>
            <a:r>
              <a:rPr lang="en-US" sz="825" dirty="0" err="1"/>
              <a:t>Raschka</a:t>
            </a:r>
            <a:endParaRPr lang="en-US" sz="825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2BB2C-2CA0-4305-BECA-886C938D3B37}"/>
              </a:ext>
            </a:extLst>
          </p:cNvPr>
          <p:cNvSpPr/>
          <p:nvPr/>
        </p:nvSpPr>
        <p:spPr>
          <a:xfrm>
            <a:off x="6643688" y="2390905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7D5D5A-2AF0-4BA5-9D3C-5C4AF2858152}"/>
              </a:ext>
            </a:extLst>
          </p:cNvPr>
          <p:cNvSpPr/>
          <p:nvPr/>
        </p:nvSpPr>
        <p:spPr>
          <a:xfrm>
            <a:off x="5570356" y="2390904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7D11-7C67-4EE9-AF2E-F0662EA27F36}"/>
              </a:ext>
            </a:extLst>
          </p:cNvPr>
          <p:cNvSpPr txBox="1"/>
          <p:nvPr/>
        </p:nvSpPr>
        <p:spPr>
          <a:xfrm>
            <a:off x="5657850" y="3014663"/>
            <a:ext cx="985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Repeat as desired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73822-723B-4E3F-AA86-F209D1C3ED55}"/>
              </a:ext>
            </a:extLst>
          </p:cNvPr>
          <p:cNvSpPr txBox="1"/>
          <p:nvPr/>
        </p:nvSpPr>
        <p:spPr>
          <a:xfrm>
            <a:off x="6537842" y="2482151"/>
            <a:ext cx="807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15757-162C-43E6-A117-37EA9458A343}"/>
              </a:ext>
            </a:extLst>
          </p:cNvPr>
          <p:cNvSpPr txBox="1"/>
          <p:nvPr/>
        </p:nvSpPr>
        <p:spPr>
          <a:xfrm>
            <a:off x="5497953" y="2482151"/>
            <a:ext cx="807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Target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42A64C-BBED-4E43-B425-59E1E1DE98DA}"/>
              </a:ext>
            </a:extLst>
          </p:cNvPr>
          <p:cNvSpPr/>
          <p:nvPr/>
        </p:nvSpPr>
        <p:spPr>
          <a:xfrm>
            <a:off x="6123505" y="1365120"/>
            <a:ext cx="421481" cy="42148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73809-D495-4BC9-861A-6A790E3DB089}"/>
              </a:ext>
            </a:extLst>
          </p:cNvPr>
          <p:cNvSpPr txBox="1"/>
          <p:nvPr/>
        </p:nvSpPr>
        <p:spPr>
          <a:xfrm>
            <a:off x="6116361" y="1437360"/>
            <a:ext cx="807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Cost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3A0A38-DBE4-45DD-97D3-4D13BFF8144F}"/>
              </a:ext>
            </a:extLst>
          </p:cNvPr>
          <p:cNvSpPr/>
          <p:nvPr/>
        </p:nvSpPr>
        <p:spPr>
          <a:xfrm>
            <a:off x="6266250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C83534-366B-46A8-86B5-48C70592C0B1}"/>
              </a:ext>
            </a:extLst>
          </p:cNvPr>
          <p:cNvSpPr/>
          <p:nvPr/>
        </p:nvSpPr>
        <p:spPr>
          <a:xfrm>
            <a:off x="7157647" y="5009722"/>
            <a:ext cx="244199" cy="15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895F64-2094-4233-A7AD-D091A1FE3BFA}"/>
              </a:ext>
            </a:extLst>
          </p:cNvPr>
          <p:cNvSpPr/>
          <p:nvPr/>
        </p:nvSpPr>
        <p:spPr>
          <a:xfrm>
            <a:off x="5570355" y="2957513"/>
            <a:ext cx="2505019" cy="2409434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5627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7CAA-0E56-354D-BAB1-6372F091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9E98BA6-5D6F-5846-ADAC-6718C010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0" y="1725216"/>
            <a:ext cx="3391028" cy="397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12BE410-D27C-1D44-A629-D5FDAF83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88" y="2221652"/>
            <a:ext cx="4875826" cy="18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E4CEC-7758-984B-9819-C7D29C795978}"/>
              </a:ext>
            </a:extLst>
          </p:cNvPr>
          <p:cNvSpPr txBox="1"/>
          <p:nvPr/>
        </p:nvSpPr>
        <p:spPr>
          <a:xfrm>
            <a:off x="351263" y="1014594"/>
            <a:ext cx="863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Perceptron: The earliest modern model of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962065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3877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2976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BF11A4-D95E-4B0D-AA83-4F5264FD2F38}"/>
              </a:ext>
            </a:extLst>
          </p:cNvPr>
          <p:cNvGrpSpPr/>
          <p:nvPr/>
        </p:nvGrpSpPr>
        <p:grpSpPr>
          <a:xfrm>
            <a:off x="218577" y="2531184"/>
            <a:ext cx="4110536" cy="2835763"/>
            <a:chOff x="6199773" y="1636667"/>
            <a:chExt cx="3930307" cy="27114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18F38-36AC-48F3-9B33-BB1B756EC838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12898CF0-7650-414A-B2C1-520F1ACD6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B6CA8438-F9D9-47FF-AEA8-B9F152A09F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38808-850F-4D1E-A005-D97E5757E6D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/>
                  <a:t>Output = </a:t>
                </a:r>
                <a:r>
                  <a:rPr lang="el-GR" sz="1800" dirty="0"/>
                  <a:t>φ</a:t>
                </a:r>
                <a:r>
                  <a:rPr lang="en-US" sz="18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Cost = (y – </a:t>
                </a:r>
                <a:r>
                  <a:rPr lang="cy-GB" sz="2100" dirty="0"/>
                  <a:t>ŷ)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Output)</a:t>
                </a:r>
                <a:r>
                  <a:rPr lang="cy-GB" sz="2100" baseline="30000" dirty="0"/>
                  <a:t>2</a:t>
                </a:r>
                <a:r>
                  <a:rPr lang="cy-GB" sz="2100" dirty="0"/>
                  <a:t> = (y –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100" dirty="0"/>
                  <a:t>))</a:t>
                </a:r>
                <a:r>
                  <a:rPr lang="en-US" sz="2100" baseline="30000" dirty="0"/>
                  <a:t>2</a:t>
                </a:r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r>
                  <a:rPr lang="en-US" sz="2100" dirty="0"/>
                  <a:t>For any one layer: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 baseline="30000" dirty="0" err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100" dirty="0"/>
                  <a:t>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 = </a:t>
                </a:r>
                <a:r>
                  <a:rPr lang="el-GR" sz="2100" dirty="0"/>
                  <a:t>φ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1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/>
                  <a:t>C =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1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100" dirty="0"/>
                  <a:t>)</a:t>
                </a:r>
                <a:r>
                  <a:rPr lang="en-US" sz="2100" baseline="30000" dirty="0"/>
                  <a:t>2</a:t>
                </a:r>
                <a:r>
                  <a:rPr lang="en-US" sz="2100" dirty="0"/>
                  <a:t> </a:t>
                </a:r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0" indent="0">
                  <a:buNone/>
                </a:pPr>
                <a:endParaRPr lang="en-US" sz="2100" baseline="30000" dirty="0"/>
              </a:p>
              <a:p>
                <a:pPr marL="0" indent="0">
                  <a:buNone/>
                </a:pPr>
                <a:endParaRPr lang="en-US" sz="2100" dirty="0"/>
              </a:p>
              <a:p>
                <a:pPr marL="342900" lvl="1" indent="0">
                  <a:buNone/>
                </a:pPr>
                <a:endParaRPr lang="en-US" sz="1800" dirty="0"/>
              </a:p>
              <a:p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marL="0" indent="0">
                  <a:buNone/>
                </a:pPr>
                <a:endParaRPr lang="cy-GB" sz="2100" dirty="0"/>
              </a:p>
              <a:p>
                <a:pPr lvl="1"/>
                <a:endParaRPr lang="cy-GB" sz="1800" dirty="0"/>
              </a:p>
              <a:p>
                <a:endParaRPr lang="cy-GB" sz="2100" dirty="0"/>
              </a:p>
              <a:p>
                <a:endParaRPr lang="cy-GB" sz="2100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5A41F1C6-5481-418A-AD61-CCB1FF26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12" y="2219325"/>
                <a:ext cx="4786313" cy="3617119"/>
              </a:xfrm>
              <a:prstGeom prst="rect">
                <a:avLst/>
              </a:prstGeom>
              <a:blipFill>
                <a:blip r:embed="rId4"/>
                <a:stretch>
                  <a:fillRect l="-1852" t="-1748" r="-265" b="-2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7469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123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299840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124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827970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125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E33EE-EE6F-4B37-8CE7-9E3E01BE0689}"/>
              </a:ext>
            </a:extLst>
          </p:cNvPr>
          <p:cNvSpPr txBox="1"/>
          <p:nvPr/>
        </p:nvSpPr>
        <p:spPr>
          <a:xfrm>
            <a:off x="1400175" y="3729038"/>
            <a:ext cx="32432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C(</a:t>
            </a:r>
            <a:r>
              <a:rPr lang="en-US" sz="1350" dirty="0" err="1"/>
              <a:t>a</a:t>
            </a:r>
            <a:r>
              <a:rPr lang="en-US" sz="1350" baseline="30000" dirty="0" err="1"/>
              <a:t>N</a:t>
            </a:r>
            <a:r>
              <a:rPr lang="en-US" sz="1350" dirty="0"/>
              <a:t> – y)</a:t>
            </a:r>
            <a:r>
              <a:rPr lang="en-US" sz="1350" baseline="30000" dirty="0"/>
              <a:t>2</a:t>
            </a:r>
            <a:endParaRPr lang="en-US" sz="1350" dirty="0"/>
          </a:p>
          <a:p>
            <a:r>
              <a:rPr lang="en-US" sz="1350" dirty="0"/>
              <a:t>= C(</a:t>
            </a:r>
            <a:r>
              <a:rPr lang="el-GR" sz="1350" dirty="0"/>
              <a:t>φ</a:t>
            </a:r>
            <a:r>
              <a:rPr lang="en-US" sz="1350" dirty="0"/>
              <a:t>(z</a:t>
            </a:r>
            <a:r>
              <a:rPr lang="en-US" sz="1350" baseline="30000" dirty="0"/>
              <a:t>2</a:t>
            </a:r>
            <a:r>
              <a:rPr lang="en-US" sz="1350" dirty="0"/>
              <a:t>) - y)</a:t>
            </a:r>
            <a:r>
              <a:rPr lang="en-US" sz="1350" baseline="30000" dirty="0"/>
              <a:t>2</a:t>
            </a:r>
            <a:endParaRPr lang="en-US" sz="1350" dirty="0"/>
          </a:p>
          <a:p>
            <a:r>
              <a:rPr lang="en-US" sz="1350" dirty="0"/>
              <a:t>= C(</a:t>
            </a:r>
            <a:r>
              <a:rPr lang="el-GR" sz="1350" dirty="0"/>
              <a:t>φ</a:t>
            </a:r>
            <a:r>
              <a:rPr lang="en-US" sz="1350" dirty="0"/>
              <a:t>(w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r>
              <a:rPr lang="en-US" sz="1350" dirty="0"/>
              <a:t>) - y)</a:t>
            </a:r>
            <a:r>
              <a:rPr lang="en-US" sz="1350" baseline="30000" dirty="0"/>
              <a:t>2</a:t>
            </a:r>
          </a:p>
          <a:p>
            <a:endParaRPr lang="en-US" sz="1350" baseline="3000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348269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126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147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147576"/>
              </a:xfrm>
              <a:prstGeom prst="rect">
                <a:avLst/>
              </a:prstGeom>
              <a:blipFill>
                <a:blip r:embed="rId3"/>
                <a:stretch>
                  <a:fillRect l="-391" t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663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127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355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= a</a:t>
                </a:r>
                <a:r>
                  <a:rPr lang="en-US" sz="1350" baseline="30000" dirty="0"/>
                  <a:t>1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355325"/>
              </a:xfrm>
              <a:prstGeom prst="rect">
                <a:avLst/>
              </a:prstGeom>
              <a:blipFill>
                <a:blip r:embed="rId3"/>
                <a:stretch>
                  <a:fillRect l="-391" t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4090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= a</a:t>
                </a:r>
                <a:r>
                  <a:rPr lang="en-US" sz="1350" baseline="30000" dirty="0"/>
                  <a:t>1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= 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blipFill>
                <a:blip r:embed="rId3"/>
                <a:stretch>
                  <a:fillRect l="-391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6518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129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= a</a:t>
                </a:r>
                <a:r>
                  <a:rPr lang="en-US" sz="1350" baseline="30000" dirty="0"/>
                  <a:t>1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= 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blipFill>
                <a:blip r:embed="rId3"/>
                <a:stretch>
                  <a:fillRect l="-391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FA47796-B436-47B8-A33F-03240356ECCF}"/>
              </a:ext>
            </a:extLst>
          </p:cNvPr>
          <p:cNvSpPr txBox="1"/>
          <p:nvPr/>
        </p:nvSpPr>
        <p:spPr>
          <a:xfrm>
            <a:off x="5200650" y="3684390"/>
            <a:ext cx="32432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If we had more layers, we would have very repetitive calculations as we move backwards</a:t>
            </a:r>
          </a:p>
          <a:p>
            <a:endParaRPr lang="en-US" sz="1350" dirty="0"/>
          </a:p>
          <a:p>
            <a:r>
              <a:rPr lang="en-US" sz="1350" dirty="0" err="1"/>
              <a:t>Memoization</a:t>
            </a:r>
            <a:r>
              <a:rPr lang="en-US" sz="1350" dirty="0"/>
              <a:t> can help store values for repetitive answers</a:t>
            </a:r>
          </a:p>
          <a:p>
            <a:endParaRPr lang="en-US" sz="1350" dirty="0"/>
          </a:p>
          <a:p>
            <a:r>
              <a:rPr lang="en-US" sz="1350" dirty="0"/>
              <a:t>General idea after this: keep iterating the same idea backwards for previous layers 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474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2A73042-152E-C74E-8DD1-EE75340D2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5" y="2469994"/>
            <a:ext cx="7756170" cy="319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973909-9DD0-1449-A1B7-84A297731BDB}"/>
              </a:ext>
            </a:extLst>
          </p:cNvPr>
          <p:cNvSpPr txBox="1"/>
          <p:nvPr/>
        </p:nvSpPr>
        <p:spPr>
          <a:xfrm>
            <a:off x="274320" y="201168"/>
            <a:ext cx="835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Logistic Regression as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FEE74-F44E-8149-A6F3-17BC29957655}"/>
                  </a:ext>
                </a:extLst>
              </p:cNvPr>
              <p:cNvSpPr txBox="1"/>
              <p:nvPr/>
            </p:nvSpPr>
            <p:spPr>
              <a:xfrm>
                <a:off x="2050674" y="1804302"/>
                <a:ext cx="308229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𝒉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=  </m:t>
                      </m:r>
                      <m:r>
                        <a:rPr kumimoji="0" lang="el-G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𝝈</m:t>
                      </m:r>
                      <m:r>
                        <a:rPr kumimoji="0" lang="el-GR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(</m:t>
                      </m:r>
                      <m:r>
                        <a:rPr lang="en-US" sz="2400" b="1">
                          <a:solidFill>
                            <a:srgbClr val="6B9BC7"/>
                          </a:solidFill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6B9BC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B9BC7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l-G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B9BC7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CFEE74-F44E-8149-A6F3-17BC29957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74" y="1804302"/>
                <a:ext cx="3082290" cy="369332"/>
              </a:xfrm>
              <a:prstGeom prst="rect">
                <a:avLst/>
              </a:prstGeom>
              <a:blipFill>
                <a:blip r:embed="rId3"/>
                <a:stretch>
                  <a:fillRect t="-666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C9AF93-A961-7849-9F93-C6B9CFF75589}"/>
              </a:ext>
            </a:extLst>
          </p:cNvPr>
          <p:cNvSpPr/>
          <p:nvPr/>
        </p:nvSpPr>
        <p:spPr>
          <a:xfrm>
            <a:off x="6379219" y="999641"/>
            <a:ext cx="2498297" cy="1747352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Screen Clipping">
            <a:extLst>
              <a:ext uri="{FF2B5EF4-FFF2-40B4-BE49-F238E27FC236}">
                <a16:creationId xmlns:a16="http://schemas.microsoft.com/office/drawing/2014/main" id="{59697D54-6FBB-504B-A33B-2AB4BF348A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98" y="1132839"/>
            <a:ext cx="1810265" cy="1413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BD371D-7EDD-D540-9612-9C66531279CC}"/>
                  </a:ext>
                </a:extLst>
              </p:cNvPr>
              <p:cNvSpPr txBox="1"/>
              <p:nvPr/>
            </p:nvSpPr>
            <p:spPr>
              <a:xfrm>
                <a:off x="7843211" y="2469994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BD371D-7EDD-D540-9612-9C6653127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211" y="2469994"/>
                <a:ext cx="183320" cy="276999"/>
              </a:xfrm>
              <a:prstGeom prst="rect">
                <a:avLst/>
              </a:prstGeom>
              <a:blipFill>
                <a:blip r:embed="rId5"/>
                <a:stretch>
                  <a:fillRect l="-18750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F7E815-154F-8D4F-8D68-66AA8FC6DBE7}"/>
                  </a:ext>
                </a:extLst>
              </p:cNvPr>
              <p:cNvSpPr txBox="1"/>
              <p:nvPr/>
            </p:nvSpPr>
            <p:spPr>
              <a:xfrm>
                <a:off x="6422763" y="1688698"/>
                <a:ext cx="5159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F7E815-154F-8D4F-8D68-66AA8FC6D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763" y="1688698"/>
                <a:ext cx="515975" cy="276999"/>
              </a:xfrm>
              <a:prstGeom prst="rect">
                <a:avLst/>
              </a:prstGeom>
              <a:blipFill>
                <a:blip r:embed="rId6"/>
                <a:stretch>
                  <a:fillRect l="-4762" r="-1428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0790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130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A6C75-2EF3-4430-B7E3-5B77DDEFFFE2}"/>
              </a:ext>
            </a:extLst>
          </p:cNvPr>
          <p:cNvSpPr/>
          <p:nvPr/>
        </p:nvSpPr>
        <p:spPr>
          <a:xfrm>
            <a:off x="9715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x</a:t>
            </a:r>
            <a:endParaRPr lang="en-US" sz="13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434E5-4127-4C68-8D6A-F3B77B32D6AC}"/>
              </a:ext>
            </a:extLst>
          </p:cNvPr>
          <p:cNvSpPr/>
          <p:nvPr/>
        </p:nvSpPr>
        <p:spPr>
          <a:xfrm>
            <a:off x="39433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1</a:t>
            </a:r>
            <a:endParaRPr lang="en-US" sz="13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8B13CC-D69C-47EA-8945-7F2D6C5D09BC}"/>
              </a:ext>
            </a:extLst>
          </p:cNvPr>
          <p:cNvSpPr/>
          <p:nvPr/>
        </p:nvSpPr>
        <p:spPr>
          <a:xfrm>
            <a:off x="6915150" y="2125266"/>
            <a:ext cx="1257300" cy="1257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a</a:t>
            </a:r>
            <a:r>
              <a:rPr lang="en-US" sz="2100" baseline="30000" dirty="0"/>
              <a:t>2</a:t>
            </a:r>
            <a:endParaRPr lang="en-US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0BDBC-45A9-4496-BD24-7D2BA89DFE4B}"/>
              </a:ext>
            </a:extLst>
          </p:cNvPr>
          <p:cNvCxnSpPr>
            <a:stCxn id="10" idx="6"/>
            <a:endCxn id="12" idx="2"/>
          </p:cNvCxnSpPr>
          <p:nvPr/>
        </p:nvCxnSpPr>
        <p:spPr>
          <a:xfrm>
            <a:off x="22288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413C19-4AEB-462B-BD85-4A3E0EBEA9DD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5200650" y="2753916"/>
            <a:ext cx="1714500" cy="0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DB947-3FE7-48F8-B2E5-20915F6CD009}"/>
              </a:ext>
            </a:extLst>
          </p:cNvPr>
          <p:cNvSpPr txBox="1"/>
          <p:nvPr/>
        </p:nvSpPr>
        <p:spPr>
          <a:xfrm>
            <a:off x="2886075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DC5FE5-D870-42F2-B53D-11A47D9A7D53}"/>
              </a:ext>
            </a:extLst>
          </p:cNvPr>
          <p:cNvSpPr txBox="1"/>
          <p:nvPr/>
        </p:nvSpPr>
        <p:spPr>
          <a:xfrm>
            <a:off x="5893594" y="2434234"/>
            <a:ext cx="700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w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119-F364-4E2C-92A3-DAD63CA28514}"/>
              </a:ext>
            </a:extLst>
          </p:cNvPr>
          <p:cNvSpPr txBox="1"/>
          <p:nvPr/>
        </p:nvSpPr>
        <p:spPr>
          <a:xfrm>
            <a:off x="2564607" y="2827140"/>
            <a:ext cx="10429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1</a:t>
            </a:r>
            <a:r>
              <a:rPr lang="en-US" sz="1350" dirty="0"/>
              <a:t> = w</a:t>
            </a:r>
            <a:r>
              <a:rPr lang="en-US" sz="1350" baseline="30000" dirty="0"/>
              <a:t>1</a:t>
            </a:r>
            <a:r>
              <a:rPr lang="en-US" sz="1350" dirty="0"/>
              <a:t>x + b</a:t>
            </a:r>
            <a:r>
              <a:rPr lang="en-US" sz="1350" baseline="30000" dirty="0"/>
              <a:t>1</a:t>
            </a:r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82F49-1B68-4E80-8D8C-7C1D439D6FD7}"/>
              </a:ext>
            </a:extLst>
          </p:cNvPr>
          <p:cNvSpPr txBox="1"/>
          <p:nvPr/>
        </p:nvSpPr>
        <p:spPr>
          <a:xfrm>
            <a:off x="5557838" y="2827140"/>
            <a:ext cx="11179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</a:t>
            </a:r>
            <a:r>
              <a:rPr lang="en-US" sz="1350" baseline="30000" dirty="0"/>
              <a:t>2</a:t>
            </a:r>
            <a:r>
              <a:rPr lang="en-US" sz="1350" dirty="0"/>
              <a:t> = w</a:t>
            </a:r>
            <a:r>
              <a:rPr lang="en-US" sz="1350" baseline="30000" dirty="0"/>
              <a:t>2</a:t>
            </a:r>
            <a:r>
              <a:rPr lang="en-US" sz="1350" dirty="0"/>
              <a:t>a</a:t>
            </a:r>
            <a:r>
              <a:rPr lang="en-US" sz="1350" baseline="30000" dirty="0"/>
              <a:t>1 </a:t>
            </a:r>
            <a:r>
              <a:rPr lang="en-US" sz="1350" dirty="0"/>
              <a:t>+ b</a:t>
            </a:r>
            <a:r>
              <a:rPr lang="en-US" sz="1350" baseline="30000" dirty="0"/>
              <a:t>2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/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C(</a:t>
                </a:r>
                <a:r>
                  <a:rPr lang="en-US" sz="1350" dirty="0" err="1"/>
                  <a:t>a</a:t>
                </a:r>
                <a:r>
                  <a:rPr lang="en-US" sz="1350" baseline="30000" dirty="0" err="1"/>
                  <a:t>N</a:t>
                </a:r>
                <a:r>
                  <a:rPr lang="en-US" sz="1350" dirty="0"/>
                  <a:t> –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  <a:endParaRPr lang="en-US" sz="1350" dirty="0"/>
              </a:p>
              <a:p>
                <a:r>
                  <a:rPr lang="en-US" sz="1350" dirty="0"/>
                  <a:t>= C(</a:t>
                </a:r>
                <a:r>
                  <a:rPr lang="el-GR" sz="1350" dirty="0"/>
                  <a:t>φ</a:t>
                </a:r>
                <a:r>
                  <a:rPr lang="en-US" sz="1350" dirty="0"/>
                  <a:t>(w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a</a:t>
                </a:r>
                <a:r>
                  <a:rPr lang="en-US" sz="1350" baseline="30000" dirty="0"/>
                  <a:t>1 </a:t>
                </a:r>
                <a:r>
                  <a:rPr lang="en-US" sz="1350" dirty="0"/>
                  <a:t>+ b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 - y)</a:t>
                </a:r>
                <a:r>
                  <a:rPr lang="en-US" sz="1350" baseline="30000" dirty="0"/>
                  <a:t>2</a:t>
                </a:r>
              </a:p>
              <a:p>
                <a:endParaRPr lang="en-US" sz="1350" baseline="30000" dirty="0"/>
              </a:p>
              <a:p>
                <a:endParaRPr lang="en-US" sz="1350" baseline="30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= a</a:t>
                </a:r>
                <a:r>
                  <a:rPr lang="en-US" sz="1350" baseline="30000" dirty="0"/>
                  <a:t>1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pt-BR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pt-BR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350" dirty="0"/>
                  <a:t> = </a:t>
                </a:r>
                <a:r>
                  <a:rPr lang="el-GR" sz="1350" dirty="0"/>
                  <a:t>φ</a:t>
                </a:r>
                <a:r>
                  <a:rPr lang="en-US" sz="1350" dirty="0"/>
                  <a:t>’(z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)2(a</a:t>
                </a:r>
                <a:r>
                  <a:rPr lang="en-US" sz="1350" baseline="30000" dirty="0"/>
                  <a:t>2</a:t>
                </a:r>
                <a:r>
                  <a:rPr lang="en-US" sz="1350" dirty="0"/>
                  <a:t> - y)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E33EE-EE6F-4B37-8CE7-9E3E01BE0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75" y="3729038"/>
                <a:ext cx="3243263" cy="2679323"/>
              </a:xfrm>
              <a:prstGeom prst="rect">
                <a:avLst/>
              </a:prstGeom>
              <a:blipFill>
                <a:blip r:embed="rId3"/>
                <a:stretch>
                  <a:fillRect l="-391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FA47796-B436-47B8-A33F-03240356ECCF}"/>
              </a:ext>
            </a:extLst>
          </p:cNvPr>
          <p:cNvSpPr txBox="1"/>
          <p:nvPr/>
        </p:nvSpPr>
        <p:spPr>
          <a:xfrm>
            <a:off x="5200650" y="3684390"/>
            <a:ext cx="32432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If we had more layers, we would have very repetitive calculations as we move backwards</a:t>
            </a:r>
          </a:p>
          <a:p>
            <a:endParaRPr lang="en-US" sz="1350" dirty="0"/>
          </a:p>
          <a:p>
            <a:r>
              <a:rPr lang="en-US" sz="1350" dirty="0" err="1"/>
              <a:t>Memoization</a:t>
            </a:r>
            <a:r>
              <a:rPr lang="en-US" sz="1350" dirty="0"/>
              <a:t> can help store values for repetitive answers</a:t>
            </a:r>
          </a:p>
          <a:p>
            <a:endParaRPr lang="en-US" sz="1350" dirty="0"/>
          </a:p>
          <a:p>
            <a:r>
              <a:rPr lang="en-US" sz="1350" dirty="0"/>
              <a:t>General idea after this: keep iterating the same idea backwards for previous layers </a:t>
            </a:r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82454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57500" y="2614613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5AEF1-3A4A-48CA-9BD5-B9D4573B6863}"/>
              </a:ext>
            </a:extLst>
          </p:cNvPr>
          <p:cNvSpPr/>
          <p:nvPr/>
        </p:nvSpPr>
        <p:spPr>
          <a:xfrm rot="5400000">
            <a:off x="6021020" y="3875276"/>
            <a:ext cx="2212180" cy="761943"/>
          </a:xfrm>
          <a:prstGeom prst="rect">
            <a:avLst/>
          </a:prstGeom>
          <a:solidFill>
            <a:schemeClr val="accent6"/>
          </a:solidFill>
          <a:ln cap="flat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Calculate Error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9053BC-C416-419F-8430-82C873DFE90F}"/>
              </a:ext>
            </a:extLst>
          </p:cNvPr>
          <p:cNvSpPr/>
          <p:nvPr/>
        </p:nvSpPr>
        <p:spPr>
          <a:xfrm flipH="1">
            <a:off x="2822392" y="5333525"/>
            <a:ext cx="3578407" cy="56435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Backward Propagation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465D5-E77A-4850-BFE3-37BA874DA36E}"/>
              </a:ext>
            </a:extLst>
          </p:cNvPr>
          <p:cNvSpPr txBox="1"/>
          <p:nvPr/>
        </p:nvSpPr>
        <p:spPr>
          <a:xfrm>
            <a:off x="470079" y="3536157"/>
            <a:ext cx="2086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Repeat for a predetermined number of “epochs” (cycles/iterations)</a:t>
            </a:r>
          </a:p>
        </p:txBody>
      </p:sp>
    </p:spTree>
    <p:extLst>
      <p:ext uri="{BB962C8B-B14F-4D97-AF65-F5344CB8AC3E}">
        <p14:creationId xmlns:p14="http://schemas.microsoft.com/office/powerpoint/2010/main" val="60301695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132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BC491207-F80B-4BE3-8373-4B2B1FA9B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2" y="2087884"/>
            <a:ext cx="3925078" cy="19773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2E167-BF4F-4225-9E21-956D25D9159C}"/>
              </a:ext>
            </a:extLst>
          </p:cNvPr>
          <p:cNvSpPr txBox="1"/>
          <p:nvPr/>
        </p:nvSpPr>
        <p:spPr>
          <a:xfrm>
            <a:off x="3454941" y="412695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3blue1brown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6EB13-BCD4-4194-9D0F-AA764A0F5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178" y="4360675"/>
            <a:ext cx="3676119" cy="13344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ABE96F-4BBE-4EB0-B828-CBE79529195C}"/>
              </a:ext>
            </a:extLst>
          </p:cNvPr>
          <p:cNvSpPr txBox="1"/>
          <p:nvPr/>
        </p:nvSpPr>
        <p:spPr>
          <a:xfrm>
            <a:off x="7955503" y="4441276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ml-</a:t>
            </a:r>
            <a:r>
              <a:rPr lang="en-US" sz="825" dirty="0" err="1"/>
              <a:t>cheatseet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4041979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79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AI Winter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Sometime after the first AI Spring, a second AI Winter came about</a:t>
            </a:r>
          </a:p>
          <a:p>
            <a:pPr lvl="1"/>
            <a:r>
              <a:rPr lang="en-US" dirty="0"/>
              <a:t>Rough dates: late 1980s through early 90s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030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AI Winter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 after the first AI Spring, a second AI Winter came about</a:t>
            </a:r>
          </a:p>
          <a:p>
            <a:pPr lvl="1"/>
            <a:r>
              <a:rPr lang="en-US" dirty="0"/>
              <a:t>Rough dates: late 1980s through early 90s</a:t>
            </a:r>
          </a:p>
          <a:p>
            <a:endParaRPr lang="en-US" dirty="0"/>
          </a:p>
          <a:p>
            <a:r>
              <a:rPr lang="en-US" dirty="0"/>
              <a:t>Multi-layered networks could be trained (in theory); however, they took a lot of computational resources</a:t>
            </a:r>
          </a:p>
          <a:p>
            <a:pPr lvl="1"/>
            <a:r>
              <a:rPr lang="en-US" dirty="0"/>
              <a:t>Alternatively, there became a growing interest in SVMs and Bayesian approaches</a:t>
            </a:r>
          </a:p>
          <a:p>
            <a:pPr lvl="1"/>
            <a:r>
              <a:rPr lang="en-US" dirty="0"/>
              <a:t>At some point, </a:t>
            </a:r>
            <a:r>
              <a:rPr lang="en-US" dirty="0" err="1"/>
              <a:t>NeurIPS</a:t>
            </a:r>
            <a:r>
              <a:rPr lang="en-US" dirty="0"/>
              <a:t> (which was founded as a conference on neural networks) was accepting more papers in non-neural domains than neural domains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06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AI Winter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Sometime after the first AI Spring, a second AI Winter came about</a:t>
            </a:r>
          </a:p>
          <a:p>
            <a:pPr lvl="1"/>
            <a:r>
              <a:rPr lang="en-US" dirty="0"/>
              <a:t>Rough dates: late 1980s through early 90s</a:t>
            </a:r>
          </a:p>
          <a:p>
            <a:endParaRPr lang="en-US" dirty="0"/>
          </a:p>
          <a:p>
            <a:r>
              <a:rPr lang="en-US" dirty="0"/>
              <a:t>Multi-layered networks could be trained (in theory); however, they took a lot of computational resources</a:t>
            </a:r>
          </a:p>
          <a:p>
            <a:pPr lvl="1"/>
            <a:r>
              <a:rPr lang="en-US" dirty="0"/>
              <a:t>Alternatively, there became a growing interest in SVMs and Bayesian approaches</a:t>
            </a:r>
          </a:p>
          <a:p>
            <a:pPr lvl="1"/>
            <a:r>
              <a:rPr lang="en-US" dirty="0"/>
              <a:t>At some point, </a:t>
            </a:r>
            <a:r>
              <a:rPr lang="en-US" dirty="0" err="1"/>
              <a:t>NeurIPS</a:t>
            </a:r>
            <a:r>
              <a:rPr lang="en-US" dirty="0"/>
              <a:t> (which was founded as a conference on neural networks) was accepting more papers in non-neural domains than neural domains</a:t>
            </a:r>
          </a:p>
          <a:p>
            <a:endParaRPr lang="en-US" dirty="0"/>
          </a:p>
          <a:p>
            <a:r>
              <a:rPr lang="en-US" dirty="0"/>
              <a:t>On the flip side, the commercialization of expert systems stalled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259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FBB910-B022-45C9-87A9-28BD355453BB}"/>
              </a:ext>
            </a:extLst>
          </p:cNvPr>
          <p:cNvGrpSpPr/>
          <p:nvPr/>
        </p:nvGrpSpPr>
        <p:grpSpPr>
          <a:xfrm>
            <a:off x="820036" y="3767912"/>
            <a:ext cx="3326405" cy="1602859"/>
            <a:chOff x="4059865" y="3530008"/>
            <a:chExt cx="4435206" cy="21371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7367C8-8C38-44B6-AEF5-00A59967B85D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690165B-7D90-41B0-B230-31B2EC9BD8C3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FC1A8E-3FF4-4FF8-8D1B-90895179385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BEFBAC27-1C4D-4E91-B42D-C3DDB4B964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865" y="3848987"/>
              <a:ext cx="4072270" cy="1499189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0F01B4-1913-4296-BB2A-29770C6C1A1F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BA0857-FB3D-4096-998E-C6383DD51DD2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928E5A-D6BD-4EA2-B60A-CEB509027C49}"/>
              </a:ext>
            </a:extLst>
          </p:cNvPr>
          <p:cNvGrpSpPr/>
          <p:nvPr/>
        </p:nvGrpSpPr>
        <p:grpSpPr>
          <a:xfrm>
            <a:off x="5188945" y="3767912"/>
            <a:ext cx="3326405" cy="1602859"/>
            <a:chOff x="4059865" y="3530008"/>
            <a:chExt cx="4435206" cy="213714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B8BDBD-C7EB-4E51-B15A-2606839EF632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CEE873-1F4A-455F-8102-C62642C3EC25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B794A82-CF6C-4F20-8B4E-0A08C40275EA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0F7885-8DBD-42A2-94D3-7460973F510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1C010F-1925-43FC-8721-1105782E6220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876E2A-B941-4F89-AFAC-74B90EF71D97}"/>
              </a:ext>
            </a:extLst>
          </p:cNvPr>
          <p:cNvCxnSpPr/>
          <p:nvPr/>
        </p:nvCxnSpPr>
        <p:spPr>
          <a:xfrm>
            <a:off x="5188946" y="5129438"/>
            <a:ext cx="15180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DCEB5E-1632-49F5-981E-CB43C67ADE94}"/>
              </a:ext>
            </a:extLst>
          </p:cNvPr>
          <p:cNvCxnSpPr>
            <a:cxnSpLocks/>
          </p:cNvCxnSpPr>
          <p:nvPr/>
        </p:nvCxnSpPr>
        <p:spPr>
          <a:xfrm flipV="1">
            <a:off x="6706957" y="4007146"/>
            <a:ext cx="1536191" cy="11222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2835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Video games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138</a:t>
            </a:fld>
            <a:endParaRPr lang="en-US"/>
          </a:p>
        </p:txBody>
      </p:sp>
      <p:pic>
        <p:nvPicPr>
          <p:cNvPr id="45058" name="Picture 2" descr="Bountie Blog - Gaming will never be the same again.">
            <a:extLst>
              <a:ext uri="{FF2B5EF4-FFF2-40B4-BE49-F238E27FC236}">
                <a16:creationId xmlns:a16="http://schemas.microsoft.com/office/drawing/2014/main" id="{71217BA4-212A-4E8F-BDA9-3CA306EA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722" y="4365697"/>
            <a:ext cx="2836235" cy="21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54DF96-9533-40C7-BEBB-84D6AC002C89}"/>
              </a:ext>
            </a:extLst>
          </p:cNvPr>
          <p:cNvSpPr txBox="1"/>
          <p:nvPr/>
        </p:nvSpPr>
        <p:spPr>
          <a:xfrm>
            <a:off x="5475767" y="5716218"/>
            <a:ext cx="102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bountie.io</a:t>
            </a:r>
          </a:p>
        </p:txBody>
      </p:sp>
    </p:spTree>
    <p:extLst>
      <p:ext uri="{BB962C8B-B14F-4D97-AF65-F5344CB8AC3E}">
        <p14:creationId xmlns:p14="http://schemas.microsoft.com/office/powerpoint/2010/main" val="29857962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trike="sngStrike" dirty="0"/>
              <a:t>Video games </a:t>
            </a:r>
            <a:r>
              <a:rPr lang="en-US" dirty="0"/>
              <a:t>  GPUs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139</a:t>
            </a:fld>
            <a:endParaRPr lang="en-US"/>
          </a:p>
        </p:txBody>
      </p:sp>
      <p:pic>
        <p:nvPicPr>
          <p:cNvPr id="45058" name="Picture 2" descr="Bountie Blog - Gaming will never be the same again.">
            <a:extLst>
              <a:ext uri="{FF2B5EF4-FFF2-40B4-BE49-F238E27FC236}">
                <a16:creationId xmlns:a16="http://schemas.microsoft.com/office/drawing/2014/main" id="{71217BA4-212A-4E8F-BDA9-3CA306EA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553" y="4365697"/>
            <a:ext cx="2836235" cy="212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54DF96-9533-40C7-BEBB-84D6AC002C89}"/>
              </a:ext>
            </a:extLst>
          </p:cNvPr>
          <p:cNvSpPr txBox="1"/>
          <p:nvPr/>
        </p:nvSpPr>
        <p:spPr>
          <a:xfrm>
            <a:off x="5475767" y="5716218"/>
            <a:ext cx="102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bountie.io</a:t>
            </a:r>
          </a:p>
        </p:txBody>
      </p:sp>
    </p:spTree>
    <p:extLst>
      <p:ext uri="{BB962C8B-B14F-4D97-AF65-F5344CB8AC3E}">
        <p14:creationId xmlns:p14="http://schemas.microsoft.com/office/powerpoint/2010/main" val="3228412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7CAA-0E56-354D-BAB1-6372F091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9E98BA6-5D6F-5846-ADAC-6718C010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0" y="1725216"/>
            <a:ext cx="3391028" cy="397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12BE410-D27C-1D44-A629-D5FDAF83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88" y="2221652"/>
            <a:ext cx="4875826" cy="18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E4CEC-7758-984B-9819-C7D29C795978}"/>
              </a:ext>
            </a:extLst>
          </p:cNvPr>
          <p:cNvSpPr txBox="1"/>
          <p:nvPr/>
        </p:nvSpPr>
        <p:spPr>
          <a:xfrm>
            <a:off x="351263" y="1014594"/>
            <a:ext cx="863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Perceptron: The earliest modern model of a neural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BFA15-6E7F-114D-A7B5-FA380BDB3EBC}"/>
              </a:ext>
            </a:extLst>
          </p:cNvPr>
          <p:cNvSpPr/>
          <p:nvPr/>
        </p:nvSpPr>
        <p:spPr>
          <a:xfrm>
            <a:off x="4029419" y="414212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solidFill>
                  <a:srgbClr val="0030FF"/>
                </a:solidFill>
              </a:rPr>
              <a:t>The idea (from the 50s and 60s) is that perhaps this model can compute anything at all.  The game is this:  </a:t>
            </a:r>
          </a:p>
          <a:p>
            <a:endParaRPr lang="en-US" sz="1500" dirty="0">
              <a:solidFill>
                <a:srgbClr val="0030FF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30FF"/>
                </a:solidFill>
              </a:rPr>
              <a:t>Say we have some interesting function </a:t>
            </a:r>
            <a:r>
              <a:rPr lang="en-US" sz="1500" i="1" dirty="0">
                <a:solidFill>
                  <a:srgbClr val="0030FF"/>
                </a:solidFill>
              </a:rPr>
              <a:t>f(x</a:t>
            </a:r>
            <a:r>
              <a:rPr lang="en-US" sz="1500" i="1" baseline="-25000" dirty="0">
                <a:solidFill>
                  <a:srgbClr val="0030FF"/>
                </a:solidFill>
              </a:rPr>
              <a:t>i</a:t>
            </a:r>
            <a:r>
              <a:rPr lang="en-US" sz="1500" i="1" dirty="0">
                <a:solidFill>
                  <a:srgbClr val="0030FF"/>
                </a:solidFill>
              </a:rPr>
              <a:t>)</a:t>
            </a:r>
            <a:endParaRPr lang="en-US" sz="1500" dirty="0">
              <a:solidFill>
                <a:srgbClr val="0030FF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30FF"/>
                </a:solidFill>
              </a:rPr>
              <a:t>Can we find values of </a:t>
            </a:r>
            <a:r>
              <a:rPr lang="en-US" sz="1500" b="1" i="1" dirty="0" err="1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500" b="1" i="1" baseline="-25000" dirty="0" err="1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500" dirty="0">
                <a:solidFill>
                  <a:srgbClr val="0030FF"/>
                </a:solidFill>
              </a:rPr>
              <a:t> and </a:t>
            </a:r>
            <a:r>
              <a:rPr lang="en-US" sz="1500" b="1" i="1" dirty="0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500" dirty="0">
                <a:solidFill>
                  <a:srgbClr val="0030FF"/>
                </a:solidFill>
              </a:rPr>
              <a:t> such that the equation above will produce the same answers as </a:t>
            </a:r>
            <a:r>
              <a:rPr lang="en-US" sz="1500" i="1" dirty="0">
                <a:solidFill>
                  <a:srgbClr val="0030FF"/>
                </a:solidFill>
              </a:rPr>
              <a:t>f?</a:t>
            </a:r>
            <a:r>
              <a:rPr lang="en-US" sz="1500" dirty="0">
                <a:solidFill>
                  <a:srgbClr val="0030FF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533744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GPUs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More data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140</a:t>
            </a:fld>
            <a:endParaRPr lang="en-US"/>
          </a:p>
        </p:txBody>
      </p:sp>
      <p:pic>
        <p:nvPicPr>
          <p:cNvPr id="55298" name="Picture 2" descr="175 Zettabytes By 2025">
            <a:extLst>
              <a:ext uri="{FF2B5EF4-FFF2-40B4-BE49-F238E27FC236}">
                <a16:creationId xmlns:a16="http://schemas.microsoft.com/office/drawing/2014/main" id="{586068A1-34A1-44D2-8742-251F44F13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805" y="4349696"/>
            <a:ext cx="4463016" cy="21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864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GPUs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More data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Rebranding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E2575-824D-4831-9D1E-2B131D06C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948" y="5226339"/>
            <a:ext cx="5631183" cy="76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D1A98-9A1F-42F7-9777-DCCF0D37B6CA}"/>
              </a:ext>
            </a:extLst>
          </p:cNvPr>
          <p:cNvSpPr txBox="1"/>
          <p:nvPr/>
        </p:nvSpPr>
        <p:spPr>
          <a:xfrm>
            <a:off x="6711431" y="6072368"/>
            <a:ext cx="102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deeplearning.net</a:t>
            </a:r>
          </a:p>
        </p:txBody>
      </p:sp>
    </p:spTree>
    <p:extLst>
      <p:ext uri="{BB962C8B-B14F-4D97-AF65-F5344CB8AC3E}">
        <p14:creationId xmlns:p14="http://schemas.microsoft.com/office/powerpoint/2010/main" val="31334462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Several developments led to the growth of deep learning and a renaissance for neural networks as a whole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Rethinking activation functions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GPUs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More data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Rebranding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Many other advancements (especially in optimization theory/approaches)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71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206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Overfitting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idea: when we train neural networks, we didn’t take into account overfitting</a:t>
            </a:r>
          </a:p>
          <a:p>
            <a:endParaRPr lang="en-US" dirty="0"/>
          </a:p>
          <a:p>
            <a:r>
              <a:rPr lang="en-US" dirty="0"/>
              <a:t>We can do this in several ways. Some of :</a:t>
            </a:r>
          </a:p>
          <a:p>
            <a:pPr lvl="1"/>
            <a:r>
              <a:rPr lang="en-US" dirty="0"/>
              <a:t>Limit the number of epochs</a:t>
            </a:r>
          </a:p>
          <a:p>
            <a:pPr lvl="2"/>
            <a:r>
              <a:rPr lang="en-US" dirty="0"/>
              <a:t>Hard to really get a sense of a good number beforehand</a:t>
            </a:r>
          </a:p>
          <a:p>
            <a:pPr lvl="2"/>
            <a:r>
              <a:rPr lang="en-US" dirty="0"/>
              <a:t>Can be a bit tricky to monitor in real-time training</a:t>
            </a:r>
          </a:p>
          <a:p>
            <a:pPr lvl="1"/>
            <a:r>
              <a:rPr lang="en-US" dirty="0"/>
              <a:t>Regularization: add a regularization term to the loss function</a:t>
            </a:r>
          </a:p>
          <a:p>
            <a:pPr lvl="2"/>
            <a:r>
              <a:rPr lang="en-US" dirty="0"/>
              <a:t>Will behave differently for different loss types</a:t>
            </a:r>
          </a:p>
          <a:p>
            <a:pPr lvl="2"/>
            <a:r>
              <a:rPr lang="en-US" dirty="0"/>
              <a:t>Will need to be tuned/tweaked</a:t>
            </a:r>
          </a:p>
          <a:p>
            <a:pPr lvl="1"/>
            <a:r>
              <a:rPr lang="en-US" dirty="0"/>
              <a:t>Add a dropout layer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5651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General idea: for each X, we randomly select nodes to remove from the network</a:t>
            </a:r>
          </a:p>
          <a:p>
            <a:pPr lvl="1"/>
            <a:r>
              <a:rPr lang="en-US" dirty="0"/>
              <a:t>We not only remove the nodes, but we also remove connections to the nodes</a:t>
            </a:r>
          </a:p>
          <a:p>
            <a:pPr lvl="2"/>
            <a:r>
              <a:rPr lang="en-US" dirty="0"/>
              <a:t>(In truth, we set the weights for these nodes to 0)</a:t>
            </a:r>
          </a:p>
          <a:p>
            <a:pPr lvl="1"/>
            <a:r>
              <a:rPr lang="en-US" dirty="0"/>
              <a:t>The dropout rate can vary for each layer but is usually based on some probability</a:t>
            </a:r>
          </a:p>
          <a:p>
            <a:endParaRPr lang="en-US" dirty="0"/>
          </a:p>
          <a:p>
            <a:r>
              <a:rPr lang="en-US" dirty="0"/>
              <a:t>Why does this work?</a:t>
            </a:r>
          </a:p>
          <a:p>
            <a:pPr lvl="1"/>
            <a:r>
              <a:rPr lang="en-US" dirty="0"/>
              <a:t>Hidden units cannot “co-adapt” to other units</a:t>
            </a:r>
          </a:p>
          <a:p>
            <a:pPr lvl="1"/>
            <a:r>
              <a:rPr lang="en-US" dirty="0"/>
              <a:t>Cannot rely on any one input, so we spread out weights</a:t>
            </a:r>
          </a:p>
          <a:p>
            <a:pPr lvl="1"/>
            <a:r>
              <a:rPr lang="en-US" dirty="0"/>
              <a:t>It’s much like working with a smaller neural network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400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4193394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A32875-D0B9-4A39-B6BF-594C04367D35}"/>
              </a:ext>
            </a:extLst>
          </p:cNvPr>
          <p:cNvSpPr txBox="1"/>
          <p:nvPr/>
        </p:nvSpPr>
        <p:spPr>
          <a:xfrm>
            <a:off x="1138522" y="5020441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Dropout = 0.25</a:t>
            </a:r>
          </a:p>
        </p:txBody>
      </p:sp>
    </p:spTree>
    <p:extLst>
      <p:ext uri="{BB962C8B-B14F-4D97-AF65-F5344CB8AC3E}">
        <p14:creationId xmlns:p14="http://schemas.microsoft.com/office/powerpoint/2010/main" val="34954982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A32875-D0B9-4A39-B6BF-594C04367D35}"/>
              </a:ext>
            </a:extLst>
          </p:cNvPr>
          <p:cNvSpPr txBox="1"/>
          <p:nvPr/>
        </p:nvSpPr>
        <p:spPr>
          <a:xfrm>
            <a:off x="1138522" y="5020441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Dropout = 0.25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32CE1-D165-47D3-ABD3-AEBB339823A1}"/>
              </a:ext>
            </a:extLst>
          </p:cNvPr>
          <p:cNvSpPr txBox="1"/>
          <p:nvPr/>
        </p:nvSpPr>
        <p:spPr>
          <a:xfrm>
            <a:off x="4390517" y="1826643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7EF7AB-F5B0-4C9D-8B76-BA59415B27A0}"/>
              </a:ext>
            </a:extLst>
          </p:cNvPr>
          <p:cNvGrpSpPr/>
          <p:nvPr/>
        </p:nvGrpSpPr>
        <p:grpSpPr>
          <a:xfrm>
            <a:off x="6210701" y="1444083"/>
            <a:ext cx="1912108" cy="1319118"/>
            <a:chOff x="6199773" y="1636667"/>
            <a:chExt cx="3930307" cy="27114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00202C4-2E5B-4013-BDF9-D5AC62DF0D6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053D2055-993A-45A6-B959-8090F3C72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813138DE-B9DF-4BAE-A094-3367D5A1F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CCFB39-FD28-482B-A151-8EB6151DAAE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DE2E9AB5-487D-4AC9-81D6-D872DF595F39}"/>
              </a:ext>
            </a:extLst>
          </p:cNvPr>
          <p:cNvSpPr/>
          <p:nvPr/>
        </p:nvSpPr>
        <p:spPr>
          <a:xfrm>
            <a:off x="6941265" y="1937193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574370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8C1C965-2A75-4CAF-B4C2-9BC506BEB8CA}"/>
              </a:ext>
            </a:extLst>
          </p:cNvPr>
          <p:cNvGrpSpPr/>
          <p:nvPr/>
        </p:nvGrpSpPr>
        <p:grpSpPr>
          <a:xfrm>
            <a:off x="6210701" y="2987185"/>
            <a:ext cx="1912108" cy="1319118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E70220-655D-4823-9DBA-B02A9236F5E6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37428E84-2AAB-455A-9BE3-CF45CFF45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4D5622FD-D2AB-41B5-977C-094581F66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8ED62C-B09D-4183-8157-A019764330A0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149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A32875-D0B9-4A39-B6BF-594C04367D35}"/>
              </a:ext>
            </a:extLst>
          </p:cNvPr>
          <p:cNvSpPr txBox="1"/>
          <p:nvPr/>
        </p:nvSpPr>
        <p:spPr>
          <a:xfrm>
            <a:off x="1138522" y="5020441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Dropout = 0.25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32CE1-D165-47D3-ABD3-AEBB339823A1}"/>
              </a:ext>
            </a:extLst>
          </p:cNvPr>
          <p:cNvSpPr txBox="1"/>
          <p:nvPr/>
        </p:nvSpPr>
        <p:spPr>
          <a:xfrm>
            <a:off x="4390517" y="1826643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6D61C-1CE9-4D9B-9641-5CAE5BD67306}"/>
              </a:ext>
            </a:extLst>
          </p:cNvPr>
          <p:cNvSpPr txBox="1"/>
          <p:nvPr/>
        </p:nvSpPr>
        <p:spPr>
          <a:xfrm>
            <a:off x="4390517" y="3594564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2</a:t>
            </a: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ACA59D24-694F-4636-B673-85F640B8649F}"/>
              </a:ext>
            </a:extLst>
          </p:cNvPr>
          <p:cNvSpPr/>
          <p:nvPr/>
        </p:nvSpPr>
        <p:spPr>
          <a:xfrm>
            <a:off x="6940539" y="3733064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8D793447-B43D-40ED-82F1-F778EB8B0367}"/>
              </a:ext>
            </a:extLst>
          </p:cNvPr>
          <p:cNvSpPr/>
          <p:nvPr/>
        </p:nvSpPr>
        <p:spPr>
          <a:xfrm>
            <a:off x="6940539" y="2992272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7EF7AB-F5B0-4C9D-8B76-BA59415B27A0}"/>
              </a:ext>
            </a:extLst>
          </p:cNvPr>
          <p:cNvGrpSpPr/>
          <p:nvPr/>
        </p:nvGrpSpPr>
        <p:grpSpPr>
          <a:xfrm>
            <a:off x="6210701" y="1444083"/>
            <a:ext cx="1912108" cy="1319118"/>
            <a:chOff x="6199773" y="1636667"/>
            <a:chExt cx="3930307" cy="27114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00202C4-2E5B-4013-BDF9-D5AC62DF0D6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053D2055-993A-45A6-B959-8090F3C72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813138DE-B9DF-4BAE-A094-3367D5A1F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CCFB39-FD28-482B-A151-8EB6151DAAE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DE2E9AB5-487D-4AC9-81D6-D872DF595F39}"/>
              </a:ext>
            </a:extLst>
          </p:cNvPr>
          <p:cNvSpPr/>
          <p:nvPr/>
        </p:nvSpPr>
        <p:spPr>
          <a:xfrm>
            <a:off x="6941265" y="1937193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9489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E7CAA-0E56-354D-BAB1-6372F091B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905B2-0000-4C68-B60E-C11F2B12657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9E98BA6-5D6F-5846-ADAC-6718C010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0" y="1725216"/>
            <a:ext cx="3391028" cy="397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12BE410-D27C-1D44-A629-D5FDAF83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088" y="2221652"/>
            <a:ext cx="4875826" cy="181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E4CEC-7758-984B-9819-C7D29C795978}"/>
              </a:ext>
            </a:extLst>
          </p:cNvPr>
          <p:cNvSpPr txBox="1"/>
          <p:nvPr/>
        </p:nvSpPr>
        <p:spPr>
          <a:xfrm>
            <a:off x="351263" y="1014594"/>
            <a:ext cx="863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Perceptron: The earliest modern model of a neural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BFA15-6E7F-114D-A7B5-FA380BDB3EBC}"/>
              </a:ext>
            </a:extLst>
          </p:cNvPr>
          <p:cNvSpPr/>
          <p:nvPr/>
        </p:nvSpPr>
        <p:spPr>
          <a:xfrm>
            <a:off x="4029419" y="414212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>
                <a:solidFill>
                  <a:srgbClr val="0030FF"/>
                </a:solidFill>
              </a:rPr>
              <a:t>The idea (from the 50s and 60s) is that perhaps this model can compute anything at all.  The game is this:  </a:t>
            </a:r>
          </a:p>
          <a:p>
            <a:endParaRPr lang="en-US" sz="1500" dirty="0">
              <a:solidFill>
                <a:srgbClr val="0030FF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30FF"/>
                </a:solidFill>
              </a:rPr>
              <a:t>Say we have some interesting function </a:t>
            </a:r>
            <a:r>
              <a:rPr lang="en-US" sz="1500" i="1" dirty="0">
                <a:solidFill>
                  <a:srgbClr val="0030FF"/>
                </a:solidFill>
              </a:rPr>
              <a:t>f(x</a:t>
            </a:r>
            <a:r>
              <a:rPr lang="en-US" sz="1500" i="1" baseline="-25000" dirty="0">
                <a:solidFill>
                  <a:srgbClr val="0030FF"/>
                </a:solidFill>
              </a:rPr>
              <a:t>i</a:t>
            </a:r>
            <a:r>
              <a:rPr lang="en-US" sz="1500" i="1" dirty="0">
                <a:solidFill>
                  <a:srgbClr val="0030FF"/>
                </a:solidFill>
              </a:rPr>
              <a:t>)</a:t>
            </a:r>
            <a:endParaRPr lang="en-US" sz="1500" dirty="0">
              <a:solidFill>
                <a:srgbClr val="0030FF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30FF"/>
                </a:solidFill>
              </a:rPr>
              <a:t>Can we find values of </a:t>
            </a:r>
            <a:r>
              <a:rPr lang="en-US" sz="1500" b="1" i="1" dirty="0" err="1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500" b="1" i="1" baseline="-25000" dirty="0" err="1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500" dirty="0">
                <a:solidFill>
                  <a:srgbClr val="0030FF"/>
                </a:solidFill>
              </a:rPr>
              <a:t> and </a:t>
            </a:r>
            <a:r>
              <a:rPr lang="en-US" sz="1500" b="1" i="1" dirty="0">
                <a:solidFill>
                  <a:srgbClr val="0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500" dirty="0">
                <a:solidFill>
                  <a:srgbClr val="0030FF"/>
                </a:solidFill>
              </a:rPr>
              <a:t> such that the equation above will produce the same answers as </a:t>
            </a:r>
            <a:r>
              <a:rPr lang="en-US" sz="1500" i="1" dirty="0">
                <a:solidFill>
                  <a:srgbClr val="0030FF"/>
                </a:solidFill>
              </a:rPr>
              <a:t>f?</a:t>
            </a:r>
            <a:r>
              <a:rPr lang="en-US" sz="1500" dirty="0">
                <a:solidFill>
                  <a:srgbClr val="0030FF"/>
                </a:solidFill>
              </a:rPr>
              <a:t>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BCEAFF-A061-0C4A-9B39-F4145F85400C}"/>
              </a:ext>
            </a:extLst>
          </p:cNvPr>
          <p:cNvSpPr txBox="1"/>
          <p:nvPr/>
        </p:nvSpPr>
        <p:spPr>
          <a:xfrm>
            <a:off x="3020999" y="1471877"/>
            <a:ext cx="16456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Part 1 of Lab!</a:t>
            </a:r>
          </a:p>
        </p:txBody>
      </p:sp>
    </p:spTree>
    <p:extLst>
      <p:ext uri="{BB962C8B-B14F-4D97-AF65-F5344CB8AC3E}">
        <p14:creationId xmlns:p14="http://schemas.microsoft.com/office/powerpoint/2010/main" val="37817574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8C1C965-2A75-4CAF-B4C2-9BC506BEB8CA}"/>
              </a:ext>
            </a:extLst>
          </p:cNvPr>
          <p:cNvGrpSpPr/>
          <p:nvPr/>
        </p:nvGrpSpPr>
        <p:grpSpPr>
          <a:xfrm>
            <a:off x="6210701" y="2987185"/>
            <a:ext cx="1912108" cy="1319118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E70220-655D-4823-9DBA-B02A9236F5E6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37428E84-2AAB-455A-9BE3-CF45CFF45E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4D5622FD-D2AB-41B5-977C-094581F66A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8ED62C-B09D-4183-8157-A019764330A0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150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4819-4F93-4CE8-B8EE-49895BB54F06}"/>
              </a:ext>
            </a:extLst>
          </p:cNvPr>
          <p:cNvGrpSpPr/>
          <p:nvPr/>
        </p:nvGrpSpPr>
        <p:grpSpPr>
          <a:xfrm>
            <a:off x="279514" y="2600284"/>
            <a:ext cx="3221065" cy="2222138"/>
            <a:chOff x="6199773" y="1636667"/>
            <a:chExt cx="3930307" cy="27114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D6900A9-6F6D-481D-96DA-EC8B36DC877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A64A1869-44F5-4FC9-A1B8-3B7751DDE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9A61891F-632E-450D-B6DF-F4EC37019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7AF400-BF92-499A-B168-D845FF04ECC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A32875-D0B9-4A39-B6BF-594C04367D35}"/>
              </a:ext>
            </a:extLst>
          </p:cNvPr>
          <p:cNvSpPr txBox="1"/>
          <p:nvPr/>
        </p:nvSpPr>
        <p:spPr>
          <a:xfrm>
            <a:off x="1138522" y="5020441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Dropout = 0.25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32CE1-D165-47D3-ABD3-AEBB339823A1}"/>
              </a:ext>
            </a:extLst>
          </p:cNvPr>
          <p:cNvSpPr txBox="1"/>
          <p:nvPr/>
        </p:nvSpPr>
        <p:spPr>
          <a:xfrm>
            <a:off x="4390517" y="1826643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6D61C-1CE9-4D9B-9641-5CAE5BD67306}"/>
              </a:ext>
            </a:extLst>
          </p:cNvPr>
          <p:cNvSpPr txBox="1"/>
          <p:nvPr/>
        </p:nvSpPr>
        <p:spPr>
          <a:xfrm>
            <a:off x="4390517" y="3594564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693618-F1F1-4D08-87E5-0847FB312895}"/>
              </a:ext>
            </a:extLst>
          </p:cNvPr>
          <p:cNvGrpSpPr/>
          <p:nvPr/>
        </p:nvGrpSpPr>
        <p:grpSpPr>
          <a:xfrm>
            <a:off x="6210701" y="4499382"/>
            <a:ext cx="1912108" cy="1319118"/>
            <a:chOff x="6199773" y="1636667"/>
            <a:chExt cx="3930307" cy="27114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39EA71-7005-4860-8229-17CCD6146F1E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01441CDD-C51D-4CFA-B800-2311CBBDF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>
                <a:extLst>
                  <a:ext uri="{FF2B5EF4-FFF2-40B4-BE49-F238E27FC236}">
                    <a16:creationId xmlns:a16="http://schemas.microsoft.com/office/drawing/2014/main" id="{46DC0888-4A68-4778-9760-3E223140D4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F5BD33-C4F5-40EB-971A-3371D2357858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1810A9F-1282-4F4E-A3D5-F59D8D944864}"/>
              </a:ext>
            </a:extLst>
          </p:cNvPr>
          <p:cNvSpPr txBox="1"/>
          <p:nvPr/>
        </p:nvSpPr>
        <p:spPr>
          <a:xfrm>
            <a:off x="4390517" y="4964039"/>
            <a:ext cx="1361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Iter</a:t>
            </a:r>
            <a:r>
              <a:rPr lang="en-US" sz="1350" dirty="0"/>
              <a:t> 3</a:t>
            </a:r>
          </a:p>
        </p:txBody>
      </p: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ACA59D24-694F-4636-B673-85F640B8649F}"/>
              </a:ext>
            </a:extLst>
          </p:cNvPr>
          <p:cNvSpPr/>
          <p:nvPr/>
        </p:nvSpPr>
        <p:spPr>
          <a:xfrm>
            <a:off x="6940539" y="3733064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8D793447-B43D-40ED-82F1-F778EB8B0367}"/>
              </a:ext>
            </a:extLst>
          </p:cNvPr>
          <p:cNvSpPr/>
          <p:nvPr/>
        </p:nvSpPr>
        <p:spPr>
          <a:xfrm>
            <a:off x="6940539" y="2992272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7EF7AB-F5B0-4C9D-8B76-BA59415B27A0}"/>
              </a:ext>
            </a:extLst>
          </p:cNvPr>
          <p:cNvGrpSpPr/>
          <p:nvPr/>
        </p:nvGrpSpPr>
        <p:grpSpPr>
          <a:xfrm>
            <a:off x="6210701" y="1444083"/>
            <a:ext cx="1912108" cy="1319118"/>
            <a:chOff x="6199773" y="1636667"/>
            <a:chExt cx="3930307" cy="27114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00202C4-2E5B-4013-BDF9-D5AC62DF0D6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053D2055-993A-45A6-B959-8090F3C720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>
                <a:extLst>
                  <a:ext uri="{FF2B5EF4-FFF2-40B4-BE49-F238E27FC236}">
                    <a16:creationId xmlns:a16="http://schemas.microsoft.com/office/drawing/2014/main" id="{813138DE-B9DF-4BAE-A094-3367D5A1F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CCFB39-FD28-482B-A151-8EB6151DAAE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DE2E9AB5-487D-4AC9-81D6-D872DF595F39}"/>
              </a:ext>
            </a:extLst>
          </p:cNvPr>
          <p:cNvSpPr/>
          <p:nvPr/>
        </p:nvSpPr>
        <p:spPr>
          <a:xfrm>
            <a:off x="6941265" y="1937193"/>
            <a:ext cx="386320" cy="386320"/>
          </a:xfrm>
          <a:prstGeom prst="mathMultiply">
            <a:avLst>
              <a:gd name="adj1" fmla="val 10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451189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r>
              <a:rPr lang="en-US" dirty="0"/>
              <a:t>Autoencoders</a:t>
            </a:r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476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An autoencoder is a neural network whose output is the same as the input</a:t>
            </a:r>
          </a:p>
          <a:p>
            <a:endParaRPr lang="en-US" dirty="0"/>
          </a:p>
          <a:p>
            <a:r>
              <a:rPr lang="en-US" dirty="0"/>
              <a:t>What’s the point?</a:t>
            </a:r>
          </a:p>
          <a:p>
            <a:pPr lvl="1"/>
            <a:r>
              <a:rPr lang="en-US" dirty="0"/>
              <a:t>Dimensionality reduction</a:t>
            </a:r>
          </a:p>
          <a:p>
            <a:pPr lvl="2"/>
            <a:r>
              <a:rPr lang="en-US" dirty="0"/>
              <a:t>Using a more constrained model to represent data inputs</a:t>
            </a:r>
          </a:p>
          <a:p>
            <a:pPr lvl="2"/>
            <a:r>
              <a:rPr lang="en-US" dirty="0"/>
              <a:t>Can be used for clustering</a:t>
            </a:r>
          </a:p>
          <a:p>
            <a:pPr lvl="1"/>
            <a:r>
              <a:rPr lang="en-US" dirty="0"/>
              <a:t>Anomaly detection</a:t>
            </a:r>
          </a:p>
          <a:p>
            <a:pPr lvl="2"/>
            <a:r>
              <a:rPr lang="en-US" dirty="0"/>
              <a:t>If the autoencoder can’t reconstruct the output, maybe it’s dissimilar to the training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49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153</a:t>
            </a:fld>
            <a:endParaRPr lang="en-US"/>
          </a:p>
        </p:txBody>
      </p:sp>
      <p:pic>
        <p:nvPicPr>
          <p:cNvPr id="1026" name="Picture 2" descr="Screen-Shot-2018-03-06-at-3.17.13-PM">
            <a:extLst>
              <a:ext uri="{FF2B5EF4-FFF2-40B4-BE49-F238E27FC236}">
                <a16:creationId xmlns:a16="http://schemas.microsoft.com/office/drawing/2014/main" id="{2657EA84-6886-4246-9814-15DE3586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808" y="2312789"/>
            <a:ext cx="4476384" cy="309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49860-CAC9-4A9A-BDE3-3B14E39A5108}"/>
              </a:ext>
            </a:extLst>
          </p:cNvPr>
          <p:cNvSpPr txBox="1"/>
          <p:nvPr/>
        </p:nvSpPr>
        <p:spPr>
          <a:xfrm>
            <a:off x="6066429" y="550164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Jeremy Jordan</a:t>
            </a:r>
          </a:p>
        </p:txBody>
      </p:sp>
    </p:spTree>
    <p:extLst>
      <p:ext uri="{BB962C8B-B14F-4D97-AF65-F5344CB8AC3E}">
        <p14:creationId xmlns:p14="http://schemas.microsoft.com/office/powerpoint/2010/main" val="22062522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r>
              <a:rPr lang="en-US" dirty="0"/>
              <a:t>Autoencoders</a:t>
            </a:r>
          </a:p>
          <a:p>
            <a:pPr lvl="1"/>
            <a:r>
              <a:rPr lang="en-US" dirty="0"/>
              <a:t>Convolutional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1528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Convolutional neural networks are networks that employ a convolution function at some point</a:t>
            </a:r>
          </a:p>
          <a:p>
            <a:pPr lvl="1"/>
            <a:r>
              <a:rPr lang="en-US" dirty="0"/>
              <a:t>Yes, similar to the convolution used in signal processing</a:t>
            </a:r>
          </a:p>
          <a:p>
            <a:pPr lvl="1"/>
            <a:endParaRPr lang="en-US" dirty="0"/>
          </a:p>
          <a:p>
            <a:r>
              <a:rPr lang="en-US" dirty="0"/>
              <a:t>Focus on small, simple patterns in the data</a:t>
            </a:r>
          </a:p>
          <a:p>
            <a:pPr lvl="1"/>
            <a:r>
              <a:rPr lang="en-US" dirty="0"/>
              <a:t>Thus, they are very effective for images and videos</a:t>
            </a:r>
          </a:p>
          <a:p>
            <a:pPr lvl="1"/>
            <a:r>
              <a:rPr lang="en-US" dirty="0"/>
              <a:t>Allow us to take spatial structures into account</a:t>
            </a:r>
          </a:p>
          <a:p>
            <a:pPr lvl="1"/>
            <a:endParaRPr lang="en-US" dirty="0"/>
          </a:p>
          <a:p>
            <a:r>
              <a:rPr lang="en-US" dirty="0"/>
              <a:t>Generally involve successive convolution and pooling of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747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985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19C646-86BD-4F6A-A094-1FA1F69C92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94" y="3005528"/>
            <a:ext cx="37576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066429" y="550164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7004475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7EF81D5-06A9-4B9D-8587-0E458B736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718" y="4060406"/>
            <a:ext cx="4534895" cy="25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378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02AFA8-4350-49F6-86B1-B88A20483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3006975"/>
            <a:ext cx="4677925" cy="269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19492-ED17-448F-97FF-E1CB9238BAEC}"/>
              </a:ext>
            </a:extLst>
          </p:cNvPr>
          <p:cNvSpPr txBox="1"/>
          <p:nvPr/>
        </p:nvSpPr>
        <p:spPr>
          <a:xfrm>
            <a:off x="1192574" y="3186625"/>
            <a:ext cx="885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Zero padding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8A914A-147B-46F7-B63B-E8636057C3A3}"/>
              </a:ext>
            </a:extLst>
          </p:cNvPr>
          <p:cNvCxnSpPr/>
          <p:nvPr/>
        </p:nvCxnSpPr>
        <p:spPr>
          <a:xfrm>
            <a:off x="1826723" y="3416531"/>
            <a:ext cx="62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3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Logic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90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8814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9D83AD-E0B5-413D-901B-9D18E277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3006975"/>
            <a:ext cx="4677925" cy="269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8A914A-147B-46F7-B63B-E8636057C3A3}"/>
              </a:ext>
            </a:extLst>
          </p:cNvPr>
          <p:cNvCxnSpPr/>
          <p:nvPr/>
        </p:nvCxnSpPr>
        <p:spPr>
          <a:xfrm>
            <a:off x="1826723" y="3416531"/>
            <a:ext cx="62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F19492-ED17-448F-97FF-E1CB9238BAEC}"/>
              </a:ext>
            </a:extLst>
          </p:cNvPr>
          <p:cNvSpPr txBox="1"/>
          <p:nvPr/>
        </p:nvSpPr>
        <p:spPr>
          <a:xfrm>
            <a:off x="1192574" y="3186625"/>
            <a:ext cx="885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Zero padding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FFFFD-3D7C-41A3-B2DC-387E9967531B}"/>
              </a:ext>
            </a:extLst>
          </p:cNvPr>
          <p:cNvSpPr txBox="1"/>
          <p:nvPr/>
        </p:nvSpPr>
        <p:spPr>
          <a:xfrm>
            <a:off x="2833968" y="2857321"/>
            <a:ext cx="8853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8A5FF-9E2A-47C7-9A9F-1665AAF69187}"/>
              </a:ext>
            </a:extLst>
          </p:cNvPr>
          <p:cNvSpPr/>
          <p:nvPr/>
        </p:nvSpPr>
        <p:spPr>
          <a:xfrm>
            <a:off x="2526769" y="3139330"/>
            <a:ext cx="487635" cy="434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289728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705E9-896D-4220-A6CD-A7D1869A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3006975"/>
            <a:ext cx="4677925" cy="26992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8A914A-147B-46F7-B63B-E8636057C3A3}"/>
              </a:ext>
            </a:extLst>
          </p:cNvPr>
          <p:cNvCxnSpPr/>
          <p:nvPr/>
        </p:nvCxnSpPr>
        <p:spPr>
          <a:xfrm>
            <a:off x="1826723" y="3416531"/>
            <a:ext cx="62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F19492-ED17-448F-97FF-E1CB9238BAEC}"/>
              </a:ext>
            </a:extLst>
          </p:cNvPr>
          <p:cNvSpPr txBox="1"/>
          <p:nvPr/>
        </p:nvSpPr>
        <p:spPr>
          <a:xfrm>
            <a:off x="1192574" y="3186625"/>
            <a:ext cx="885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Zero padding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FFFFD-3D7C-41A3-B2DC-387E9967531B}"/>
              </a:ext>
            </a:extLst>
          </p:cNvPr>
          <p:cNvSpPr txBox="1"/>
          <p:nvPr/>
        </p:nvSpPr>
        <p:spPr>
          <a:xfrm>
            <a:off x="2833968" y="2857321"/>
            <a:ext cx="8853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8A5FF-9E2A-47C7-9A9F-1665AAF69187}"/>
              </a:ext>
            </a:extLst>
          </p:cNvPr>
          <p:cNvSpPr/>
          <p:nvPr/>
        </p:nvSpPr>
        <p:spPr>
          <a:xfrm>
            <a:off x="2857200" y="3139330"/>
            <a:ext cx="487635" cy="434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958690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Can be thought of as a filter that passes over the input</a:t>
            </a:r>
          </a:p>
          <a:p>
            <a:pPr lvl="1"/>
            <a:r>
              <a:rPr lang="en-US" dirty="0"/>
              <a:t>This gets at the idea of focusing on locality – we focus on small activation maps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6172268" y="57269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705E9-896D-4220-A6CD-A7D1869A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97" y="3006975"/>
            <a:ext cx="4677925" cy="26992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8A914A-147B-46F7-B63B-E8636057C3A3}"/>
              </a:ext>
            </a:extLst>
          </p:cNvPr>
          <p:cNvCxnSpPr/>
          <p:nvPr/>
        </p:nvCxnSpPr>
        <p:spPr>
          <a:xfrm>
            <a:off x="1826723" y="3416531"/>
            <a:ext cx="629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F19492-ED17-448F-97FF-E1CB9238BAEC}"/>
              </a:ext>
            </a:extLst>
          </p:cNvPr>
          <p:cNvSpPr txBox="1"/>
          <p:nvPr/>
        </p:nvSpPr>
        <p:spPr>
          <a:xfrm>
            <a:off x="1192574" y="3186625"/>
            <a:ext cx="8853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Zero padding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FFFFD-3D7C-41A3-B2DC-387E9967531B}"/>
              </a:ext>
            </a:extLst>
          </p:cNvPr>
          <p:cNvSpPr txBox="1"/>
          <p:nvPr/>
        </p:nvSpPr>
        <p:spPr>
          <a:xfrm>
            <a:off x="2833968" y="2857321"/>
            <a:ext cx="8853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Stride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98A5FF-9E2A-47C7-9A9F-1665AAF69187}"/>
              </a:ext>
            </a:extLst>
          </p:cNvPr>
          <p:cNvSpPr/>
          <p:nvPr/>
        </p:nvSpPr>
        <p:spPr>
          <a:xfrm>
            <a:off x="3175162" y="3140556"/>
            <a:ext cx="487635" cy="434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42439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Often a max-pooling process is applied thereafter to reduce the size of the convolved features. Avg pooling can also be applied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5121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Often a max-pooling process is applied thereafter to reduce the size of the convolved features. Avg pooling can also be applied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F3AEB-458B-4A2E-AF25-385D16E94ACC}"/>
              </a:ext>
            </a:extLst>
          </p:cNvPr>
          <p:cNvSpPr txBox="1"/>
          <p:nvPr/>
        </p:nvSpPr>
        <p:spPr>
          <a:xfrm>
            <a:off x="3129811" y="540587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909142-6D7E-472A-8B24-B45FC63103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58" y="3634220"/>
            <a:ext cx="28289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D7F20CB-8F8A-40B6-A6F8-AA182C3C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84" y="3429000"/>
            <a:ext cx="2672149" cy="196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21F5F-D62C-4291-AA0B-16A689087473}"/>
              </a:ext>
            </a:extLst>
          </p:cNvPr>
          <p:cNvSpPr txBox="1"/>
          <p:nvPr/>
        </p:nvSpPr>
        <p:spPr>
          <a:xfrm>
            <a:off x="7189582" y="5405871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748071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48092-40C3-4956-BC4D-4CB3508DFFA0}"/>
              </a:ext>
            </a:extLst>
          </p:cNvPr>
          <p:cNvSpPr txBox="1"/>
          <p:nvPr/>
        </p:nvSpPr>
        <p:spPr>
          <a:xfrm>
            <a:off x="6989290" y="4728339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BE9D82DB-8C82-4329-BD05-DB81EBE1F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51" y="2677814"/>
            <a:ext cx="5858699" cy="197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9353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166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C394CA6-1DC0-4F7C-99AA-3CA59D66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132" y="2538779"/>
            <a:ext cx="4989736" cy="26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348092-40C3-4956-BC4D-4CB3508DFFA0}"/>
              </a:ext>
            </a:extLst>
          </p:cNvPr>
          <p:cNvSpPr txBox="1"/>
          <p:nvPr/>
        </p:nvSpPr>
        <p:spPr>
          <a:xfrm>
            <a:off x="6546342" y="520971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Sumit</a:t>
            </a:r>
            <a:r>
              <a:rPr lang="en-US" sz="825" dirty="0"/>
              <a:t> </a:t>
            </a:r>
            <a:r>
              <a:rPr lang="en-US" sz="825" dirty="0" err="1"/>
              <a:t>Saha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175409192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167</a:t>
            </a:fld>
            <a:endParaRPr 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A91CBEA-1B6A-4DFF-B993-6F49AB52A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1" y="2358672"/>
            <a:ext cx="3850019" cy="933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2A1D94C9-F1C6-47F1-96B1-98336844C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597" y="4422826"/>
            <a:ext cx="5200650" cy="79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184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r>
              <a:rPr lang="en-US" dirty="0"/>
              <a:t>Autoencoders</a:t>
            </a:r>
          </a:p>
          <a:p>
            <a:pPr lvl="1"/>
            <a:r>
              <a:rPr lang="en-US" dirty="0"/>
              <a:t>Deep convolutional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582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Take in an input as a temporal sequence</a:t>
            </a:r>
          </a:p>
          <a:p>
            <a:endParaRPr lang="en-US" dirty="0"/>
          </a:p>
          <a:p>
            <a:r>
              <a:rPr lang="en-US" dirty="0"/>
              <a:t>The order of the input matters and can aid in predictions</a:t>
            </a:r>
          </a:p>
          <a:p>
            <a:pPr lvl="1"/>
            <a:r>
              <a:rPr lang="en-US" dirty="0"/>
              <a:t>Thus, they are very effective for tasks involving natural language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169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2621D-1574-4142-981E-B9635C79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379" y="3856601"/>
            <a:ext cx="2939243" cy="165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8CF97-4B24-493D-9D2E-A905E0B12606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Michael Nguyen</a:t>
            </a:r>
          </a:p>
        </p:txBody>
      </p:sp>
    </p:spTree>
    <p:extLst>
      <p:ext uri="{BB962C8B-B14F-4D97-AF65-F5344CB8AC3E}">
        <p14:creationId xmlns:p14="http://schemas.microsoft.com/office/powerpoint/2010/main" val="2339996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Logic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90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181044623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703AC8-4033-4242-BFA4-3F9F71B47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81" y="2523286"/>
            <a:ext cx="7082439" cy="236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8CF97-4B24-493D-9D2E-A905E0B12606}"/>
              </a:ext>
            </a:extLst>
          </p:cNvPr>
          <p:cNvSpPr txBox="1"/>
          <p:nvPr/>
        </p:nvSpPr>
        <p:spPr>
          <a:xfrm>
            <a:off x="6669628" y="469831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fdeloche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31898857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171</a:t>
            </a:fld>
            <a:endParaRPr lang="en-US"/>
          </a:p>
        </p:txBody>
      </p:sp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88EE591C-3EBC-4D17-912E-74D4B069CC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89" y="2383543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Michael Nguyen</a:t>
            </a:r>
          </a:p>
        </p:txBody>
      </p:sp>
    </p:spTree>
    <p:extLst>
      <p:ext uri="{BB962C8B-B14F-4D97-AF65-F5344CB8AC3E}">
        <p14:creationId xmlns:p14="http://schemas.microsoft.com/office/powerpoint/2010/main" val="167622062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/>
              <a:t>Michael Nguyen</a:t>
            </a:r>
            <a:endParaRPr lang="en-US" sz="825" dirty="0"/>
          </a:p>
        </p:txBody>
      </p:sp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A0813E6F-E17E-4DE0-96CA-A6D61B6847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402246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3001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/>
              <a:t>Michael Nguyen</a:t>
            </a:r>
            <a:endParaRPr lang="en-US" sz="825" dirty="0"/>
          </a:p>
        </p:txBody>
      </p:sp>
      <p:pic>
        <p:nvPicPr>
          <p:cNvPr id="5122" name="Picture 2">
            <a:hlinkClick r:id="rId3"/>
            <a:extLst>
              <a:ext uri="{FF2B5EF4-FFF2-40B4-BE49-F238E27FC236}">
                <a16:creationId xmlns:a16="http://schemas.microsoft.com/office/drawing/2014/main" id="{E0818777-8AE8-4920-8910-7758977A4D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185" y="2402246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332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/>
              <a:t>Michael Nguyen</a:t>
            </a:r>
            <a:endParaRPr lang="en-US" sz="825" dirty="0"/>
          </a:p>
        </p:txBody>
      </p:sp>
      <p:pic>
        <p:nvPicPr>
          <p:cNvPr id="6146" name="Picture 2">
            <a:hlinkClick r:id="rId3"/>
            <a:extLst>
              <a:ext uri="{FF2B5EF4-FFF2-40B4-BE49-F238E27FC236}">
                <a16:creationId xmlns:a16="http://schemas.microsoft.com/office/drawing/2014/main" id="{84E737B5-AB28-4CBE-9185-D620E0ED5C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02" y="2333668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1321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/>
              <a:t>Michael Nguyen</a:t>
            </a:r>
            <a:endParaRPr lang="en-US" sz="825" dirty="0"/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9548A5E4-0099-4350-A709-376E9DF72B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02" y="2333667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52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1FE-80B8-453A-BE0E-2CBBE8B32719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Michael Nguyen</a:t>
            </a:r>
          </a:p>
        </p:txBody>
      </p:sp>
      <p:pic>
        <p:nvPicPr>
          <p:cNvPr id="8194" name="Picture 2">
            <a:hlinkClick r:id="rId3"/>
            <a:extLst>
              <a:ext uri="{FF2B5EF4-FFF2-40B4-BE49-F238E27FC236}">
                <a16:creationId xmlns:a16="http://schemas.microsoft.com/office/drawing/2014/main" id="{D4BC2E23-62A3-43FA-8E70-92A0BD6E8E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32" y="2402246"/>
            <a:ext cx="357187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0095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Recurrent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177</a:t>
            </a:fld>
            <a:endParaRPr 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4D79235-0B89-4AE0-B641-4A6C44080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9" y="2297512"/>
            <a:ext cx="3251705" cy="1216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9A44FF35-8886-4E95-A270-BB878CC99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690" y="4191938"/>
            <a:ext cx="3294615" cy="1431454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A226B9BC-FE9C-4C36-AACC-A3F3C7F57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0207" y="2640767"/>
            <a:ext cx="3177852" cy="130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9569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Remainder of this video: different ideas/concepts in neural networks</a:t>
            </a:r>
          </a:p>
          <a:p>
            <a:pPr lvl="1"/>
            <a:r>
              <a:rPr lang="en-US" dirty="0"/>
              <a:t>Preventing overfitting</a:t>
            </a:r>
          </a:p>
          <a:p>
            <a:pPr lvl="1"/>
            <a:r>
              <a:rPr lang="en-US" dirty="0"/>
              <a:t>Autoencoders</a:t>
            </a:r>
          </a:p>
          <a:p>
            <a:pPr lvl="1"/>
            <a:r>
              <a:rPr lang="en-US" dirty="0"/>
              <a:t>Deep convolutional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Generative adversarial neural networks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814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Broadly: composed of two neural networks </a:t>
            </a:r>
          </a:p>
          <a:p>
            <a:pPr lvl="1"/>
            <a:r>
              <a:rPr lang="en-US" dirty="0"/>
              <a:t>A generator neural network which generates data</a:t>
            </a:r>
          </a:p>
          <a:p>
            <a:pPr lvl="1"/>
            <a:r>
              <a:rPr lang="en-US" dirty="0"/>
              <a:t>A discriminator neural network which classifies data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179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79C9E-BA0A-45ED-9A5F-A358F77C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51" y="3429001"/>
            <a:ext cx="4814888" cy="21931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5717147" y="5554275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70429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Functions: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416189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261947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generator learns to generate plausible data</a:t>
            </a:r>
          </a:p>
          <a:p>
            <a:pPr lvl="1"/>
            <a:r>
              <a:rPr lang="en-US" dirty="0"/>
              <a:t>Its job is to fool the discriminator</a:t>
            </a:r>
          </a:p>
          <a:p>
            <a:r>
              <a:rPr lang="en-US" dirty="0"/>
              <a:t>The discriminator learns to distinguish the generator’s data from real data</a:t>
            </a:r>
          </a:p>
          <a:p>
            <a:pPr lvl="1"/>
            <a:r>
              <a:rPr lang="en-US" dirty="0"/>
              <a:t>Its job is to detect data from the generator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180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8221139" y="511785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402295-068D-4EBC-B1E8-AA02DDAFD81B}"/>
              </a:ext>
            </a:extLst>
          </p:cNvPr>
          <p:cNvGrpSpPr/>
          <p:nvPr/>
        </p:nvGrpSpPr>
        <p:grpSpPr>
          <a:xfrm>
            <a:off x="4192577" y="2226469"/>
            <a:ext cx="4626291" cy="2677001"/>
            <a:chOff x="5187462" y="1466857"/>
            <a:chExt cx="6781800" cy="3924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FFCD6-78B8-427B-A3AD-F2E005C5C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895"/>
            <a:stretch/>
          </p:blipFill>
          <p:spPr>
            <a:xfrm>
              <a:off x="5187462" y="1466857"/>
              <a:ext cx="6781800" cy="14609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F495DD-225D-408C-AD71-057EE53F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940"/>
            <a:stretch/>
          </p:blipFill>
          <p:spPr>
            <a:xfrm>
              <a:off x="5187462" y="4183418"/>
              <a:ext cx="6781800" cy="12077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B2B821-F2E7-47A2-9F96-9571A214C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42" b="37335"/>
            <a:stretch/>
          </p:blipFill>
          <p:spPr>
            <a:xfrm>
              <a:off x="5187462" y="3196123"/>
              <a:ext cx="6781800" cy="107535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A45B679-5E5D-4ECA-89DA-A5D2A5D2C07C}"/>
              </a:ext>
            </a:extLst>
          </p:cNvPr>
          <p:cNvSpPr/>
          <p:nvPr/>
        </p:nvSpPr>
        <p:spPr>
          <a:xfrm>
            <a:off x="4058689" y="2172739"/>
            <a:ext cx="4881650" cy="2799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8769576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261947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generator learns to generate plausible data</a:t>
            </a:r>
          </a:p>
          <a:p>
            <a:pPr lvl="1"/>
            <a:r>
              <a:rPr lang="en-US" dirty="0"/>
              <a:t>Its job is to fool the discriminator</a:t>
            </a:r>
          </a:p>
          <a:p>
            <a:r>
              <a:rPr lang="en-US" dirty="0"/>
              <a:t>The discriminator learns to distinguish the generator’s data from real data</a:t>
            </a:r>
          </a:p>
          <a:p>
            <a:pPr lvl="1"/>
            <a:r>
              <a:rPr lang="en-US" dirty="0"/>
              <a:t>Its job is to detect data from the generator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181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8221139" y="511785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402295-068D-4EBC-B1E8-AA02DDAFD81B}"/>
              </a:ext>
            </a:extLst>
          </p:cNvPr>
          <p:cNvGrpSpPr/>
          <p:nvPr/>
        </p:nvGrpSpPr>
        <p:grpSpPr>
          <a:xfrm>
            <a:off x="4192577" y="2226469"/>
            <a:ext cx="4626291" cy="2677001"/>
            <a:chOff x="5187462" y="1466857"/>
            <a:chExt cx="6781800" cy="3924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FFCD6-78B8-427B-A3AD-F2E005C5C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895"/>
            <a:stretch/>
          </p:blipFill>
          <p:spPr>
            <a:xfrm>
              <a:off x="5187462" y="1466857"/>
              <a:ext cx="6781800" cy="14609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F495DD-225D-408C-AD71-057EE53F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940"/>
            <a:stretch/>
          </p:blipFill>
          <p:spPr>
            <a:xfrm>
              <a:off x="5187462" y="4183418"/>
              <a:ext cx="6781800" cy="12077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B2B821-F2E7-47A2-9F96-9571A214C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42" b="37335"/>
            <a:stretch/>
          </p:blipFill>
          <p:spPr>
            <a:xfrm>
              <a:off x="5187462" y="3196123"/>
              <a:ext cx="6781800" cy="107535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06167-569A-42CE-B124-30CA644DFB37}"/>
              </a:ext>
            </a:extLst>
          </p:cNvPr>
          <p:cNvSpPr/>
          <p:nvPr/>
        </p:nvSpPr>
        <p:spPr>
          <a:xfrm>
            <a:off x="4058689" y="3314700"/>
            <a:ext cx="4881650" cy="165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191723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261947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generator learns to generate plausible data</a:t>
            </a:r>
          </a:p>
          <a:p>
            <a:pPr lvl="1"/>
            <a:r>
              <a:rPr lang="en-US" dirty="0"/>
              <a:t>Its job is to fool the discriminator</a:t>
            </a:r>
          </a:p>
          <a:p>
            <a:r>
              <a:rPr lang="en-US" dirty="0"/>
              <a:t>The discriminator learns to distinguish the generator’s data from real data</a:t>
            </a:r>
          </a:p>
          <a:p>
            <a:pPr lvl="1"/>
            <a:r>
              <a:rPr lang="en-US" dirty="0"/>
              <a:t>Its job is to detect data from the generator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182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8221139" y="511785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402295-068D-4EBC-B1E8-AA02DDAFD81B}"/>
              </a:ext>
            </a:extLst>
          </p:cNvPr>
          <p:cNvGrpSpPr/>
          <p:nvPr/>
        </p:nvGrpSpPr>
        <p:grpSpPr>
          <a:xfrm>
            <a:off x="4192577" y="2226469"/>
            <a:ext cx="4626291" cy="2677001"/>
            <a:chOff x="5187462" y="1466857"/>
            <a:chExt cx="6781800" cy="3924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FFCD6-78B8-427B-A3AD-F2E005C5C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895"/>
            <a:stretch/>
          </p:blipFill>
          <p:spPr>
            <a:xfrm>
              <a:off x="5187462" y="1466857"/>
              <a:ext cx="6781800" cy="14609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F495DD-225D-408C-AD71-057EE53F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940"/>
            <a:stretch/>
          </p:blipFill>
          <p:spPr>
            <a:xfrm>
              <a:off x="5187462" y="4183418"/>
              <a:ext cx="6781800" cy="12077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B2B821-F2E7-47A2-9F96-9571A214C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42" b="37335"/>
            <a:stretch/>
          </p:blipFill>
          <p:spPr>
            <a:xfrm>
              <a:off x="5187462" y="3196123"/>
              <a:ext cx="6781800" cy="1075354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32991C0-4F8A-4F87-A76C-0058EA811608}"/>
              </a:ext>
            </a:extLst>
          </p:cNvPr>
          <p:cNvSpPr/>
          <p:nvPr/>
        </p:nvSpPr>
        <p:spPr>
          <a:xfrm>
            <a:off x="4058689" y="4139676"/>
            <a:ext cx="4881650" cy="83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150106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3261947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generator learns to generate plausible data</a:t>
            </a:r>
          </a:p>
          <a:p>
            <a:pPr lvl="1"/>
            <a:r>
              <a:rPr lang="en-US" dirty="0"/>
              <a:t>Its job is to fool the discriminator</a:t>
            </a:r>
          </a:p>
          <a:p>
            <a:r>
              <a:rPr lang="en-US" dirty="0"/>
              <a:t>The discriminator learns to distinguish the generator’s data from real data</a:t>
            </a:r>
          </a:p>
          <a:p>
            <a:pPr lvl="1"/>
            <a:r>
              <a:rPr lang="en-US" dirty="0"/>
              <a:t>Its job is to detect data from the generator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183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112A4-018D-4F82-9A3B-85DC96C8273F}"/>
              </a:ext>
            </a:extLst>
          </p:cNvPr>
          <p:cNvSpPr txBox="1"/>
          <p:nvPr/>
        </p:nvSpPr>
        <p:spPr>
          <a:xfrm>
            <a:off x="8221139" y="511785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Google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402295-068D-4EBC-B1E8-AA02DDAFD81B}"/>
              </a:ext>
            </a:extLst>
          </p:cNvPr>
          <p:cNvGrpSpPr/>
          <p:nvPr/>
        </p:nvGrpSpPr>
        <p:grpSpPr>
          <a:xfrm>
            <a:off x="4192577" y="2226469"/>
            <a:ext cx="4626291" cy="2677001"/>
            <a:chOff x="5187462" y="1466857"/>
            <a:chExt cx="6781800" cy="39242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6FFCD6-78B8-427B-A3AD-F2E005C5C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0895"/>
            <a:stretch/>
          </p:blipFill>
          <p:spPr>
            <a:xfrm>
              <a:off x="5187462" y="1466857"/>
              <a:ext cx="6781800" cy="14609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F495DD-225D-408C-AD71-057EE53FD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940"/>
            <a:stretch/>
          </p:blipFill>
          <p:spPr>
            <a:xfrm>
              <a:off x="5187462" y="4183418"/>
              <a:ext cx="6781800" cy="12077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B2B821-F2E7-47A2-9F96-9571A214C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42" b="37335"/>
            <a:stretch/>
          </p:blipFill>
          <p:spPr>
            <a:xfrm>
              <a:off x="5187462" y="3196123"/>
              <a:ext cx="6781800" cy="107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6333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5AD5BD-CB8D-4A41-ADFE-F0BCAB0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What’s the point?</a:t>
            </a:r>
          </a:p>
          <a:p>
            <a:endParaRPr lang="en-US" dirty="0"/>
          </a:p>
          <a:p>
            <a:r>
              <a:rPr lang="en-US" dirty="0"/>
              <a:t>To generate synthetic data!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184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6127954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5AD5BD-CB8D-4A41-ADFE-F0BCAB0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r>
              <a:rPr lang="en-US" dirty="0"/>
              <a:t>What’s the point?</a:t>
            </a:r>
          </a:p>
          <a:p>
            <a:endParaRPr lang="en-US" dirty="0"/>
          </a:p>
          <a:p>
            <a:r>
              <a:rPr lang="en-US" dirty="0"/>
              <a:t>To generate synthetic data!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185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1266" name="Picture 2" descr="deepfake samsung ai GIF by Cheezburger">
            <a:extLst>
              <a:ext uri="{FF2B5EF4-FFF2-40B4-BE49-F238E27FC236}">
                <a16:creationId xmlns:a16="http://schemas.microsoft.com/office/drawing/2014/main" id="{42791F17-8F29-4279-AE1E-60846EE3AC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9" y="3841735"/>
            <a:ext cx="3429000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257A94-1DE9-46E2-95C5-2C927EDB578D}"/>
              </a:ext>
            </a:extLst>
          </p:cNvPr>
          <p:cNvSpPr txBox="1"/>
          <p:nvPr/>
        </p:nvSpPr>
        <p:spPr>
          <a:xfrm>
            <a:off x="3476650" y="5730006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Samsung</a:t>
            </a:r>
          </a:p>
        </p:txBody>
      </p:sp>
      <p:pic>
        <p:nvPicPr>
          <p:cNvPr id="11268" name="Picture 4" descr="Deepfake - Wikipedia">
            <a:extLst>
              <a:ext uri="{FF2B5EF4-FFF2-40B4-BE49-F238E27FC236}">
                <a16:creationId xmlns:a16="http://schemas.microsoft.com/office/drawing/2014/main" id="{002BD70B-C3C4-4FCF-8062-781F18B2CF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41" y="2273728"/>
            <a:ext cx="2000250" cy="12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Deepfake Videos Are Getting Impossibly Good | Gizmodo UK">
            <a:extLst>
              <a:ext uri="{FF2B5EF4-FFF2-40B4-BE49-F238E27FC236}">
                <a16:creationId xmlns:a16="http://schemas.microsoft.com/office/drawing/2014/main" id="{E1168ED4-817A-4A6B-9EA3-6E614858B4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41" y="3853961"/>
            <a:ext cx="3493571" cy="196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DF28AB-BB4C-4B15-8766-63C23B96A29F}"/>
              </a:ext>
            </a:extLst>
          </p:cNvPr>
          <p:cNvSpPr txBox="1"/>
          <p:nvPr/>
        </p:nvSpPr>
        <p:spPr>
          <a:xfrm>
            <a:off x="7811754" y="5720992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Kim et 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701E3-B957-486E-9C38-129295A4E885}"/>
              </a:ext>
            </a:extLst>
          </p:cNvPr>
          <p:cNvSpPr txBox="1"/>
          <p:nvPr/>
        </p:nvSpPr>
        <p:spPr>
          <a:xfrm>
            <a:off x="6404590" y="2068507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 err="1"/>
              <a:t>Derpfakes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210479615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5AD5BD-CB8D-4A41-ADFE-F0BCAB0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www.whichfaceisreal.com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186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C49F-C45B-4F62-B5E8-3FA93BB9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68" y="2756227"/>
            <a:ext cx="4612664" cy="29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663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B5AD5BD-CB8D-4A41-ADFE-F0BCAB0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www.whichfaceisreal.com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187</a:t>
            </a:fld>
            <a:endParaRPr lang="en-US"/>
          </a:p>
        </p:txBody>
      </p:sp>
      <p:sp>
        <p:nvSpPr>
          <p:cNvPr id="3" name="AutoShape 2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4234D6DC-E0FF-4641-A1C0-DA5F28F2F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AutoShape 4" descr="A diagram of a generative adversarial network. At the center of the&#10;          diagram is a box labeled 'discriminator'. Two branches feed into this&#10;          box from the left.  The top branch starts at the upper left of the&#10;          diagram with a cylinder labeled 'real world images'. An arrow leads&#10;          from this cylinder to a box labeled 'Sample'. An arrow from the box&#10;          labeled 'Sample' feeds into the 'Discriminator' box. The bottom branch&#10;          feeds into the 'Discriminator' box starting with a box labeled 'Random&#10;          Input'. An arrow leads from the 'Random Input' box to a box labeled&#10;          'Generator'. An arrow leads from the 'Generator' box to a second&#10;          'Sample' box. An arrow leads from the 'Sample' box to the&#10;          'Discriminator box. On the right side of the Discriminator box, an&#10;          arrow leads to a box containing a green circle and a red circle. The&#10;          word 'Real' appears in green text above the box and the word 'False'&#10;          appears in red below the box. Two arrows lead from this box to two&#10;          boxes on the right side of the diagram. One arrow leads to a box&#10;          labeled 'Discriminator loss'. The other arrow leads to a box labeled&#10;          'Generator loss'.">
            <a:extLst>
              <a:ext uri="{FF2B5EF4-FFF2-40B4-BE49-F238E27FC236}">
                <a16:creationId xmlns:a16="http://schemas.microsoft.com/office/drawing/2014/main" id="{38C7B302-E865-4173-A513-E07C8586DE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C49F-C45B-4F62-B5E8-3FA93BB9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668" y="2756227"/>
            <a:ext cx="4612664" cy="29127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A709AB-38D2-443C-933D-44B91C687A98}"/>
              </a:ext>
            </a:extLst>
          </p:cNvPr>
          <p:cNvSpPr/>
          <p:nvPr/>
        </p:nvSpPr>
        <p:spPr>
          <a:xfrm>
            <a:off x="4572001" y="3429000"/>
            <a:ext cx="2173778" cy="21789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4783663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reasons for the 2</a:t>
            </a:r>
            <a:r>
              <a:rPr lang="en-US" baseline="30000" dirty="0"/>
              <a:t>nd</a:t>
            </a:r>
            <a:r>
              <a:rPr lang="en-US" dirty="0"/>
              <a:t> AI Spring including increased computational power and resources</a:t>
            </a:r>
          </a:p>
          <a:p>
            <a:r>
              <a:rPr lang="en-US" dirty="0"/>
              <a:t>A few ways to combat overfitting: limit epochs, regularize, dropout</a:t>
            </a:r>
          </a:p>
          <a:p>
            <a:r>
              <a:rPr lang="en-US" dirty="0"/>
              <a:t>Many flavors of neural networks</a:t>
            </a:r>
          </a:p>
          <a:p>
            <a:pPr lvl="1"/>
            <a:r>
              <a:rPr lang="en-US" dirty="0"/>
              <a:t>Autoencoders: train the outputs to be like the inputs</a:t>
            </a:r>
          </a:p>
          <a:p>
            <a:pPr lvl="1"/>
            <a:r>
              <a:rPr lang="en-US" dirty="0"/>
              <a:t>Convolutional nets: look for patterns across localities of the input (images)</a:t>
            </a:r>
          </a:p>
          <a:p>
            <a:pPr lvl="1"/>
            <a:r>
              <a:rPr lang="en-US" dirty="0"/>
              <a:t>Recurrent nets: have inputs that are sequences (text)</a:t>
            </a:r>
          </a:p>
          <a:p>
            <a:pPr lvl="1"/>
            <a:r>
              <a:rPr lang="en-US" dirty="0"/>
              <a:t>GANs: use two networks in competition with each other (generate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2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Functions: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E9C246-5D25-4F45-8E44-F84E3FFF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30" y="2312790"/>
            <a:ext cx="1575636" cy="26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79E878-361A-5B4D-A316-508A117887F6}"/>
              </a:ext>
            </a:extLst>
          </p:cNvPr>
          <p:cNvSpPr/>
          <p:nvPr/>
        </p:nvSpPr>
        <p:spPr>
          <a:xfrm>
            <a:off x="5829331" y="5177559"/>
            <a:ext cx="23199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br>
              <a:rPr lang="en-US" sz="1350" dirty="0"/>
            </a:br>
            <a:r>
              <a:rPr lang="en-US" sz="1350" i="1" dirty="0">
                <a:solidFill>
                  <a:srgbClr val="292929"/>
                </a:solidFill>
                <a:latin typeface="Charter" panose="02040503050506020203" pitchFamily="18" charset="0"/>
              </a:rPr>
              <a:t>w1 = 1, w2 = 1, b = -1.5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78625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FCA11-7AA8-9140-9070-D02C22E3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EF93-0175-E944-BDAB-F8316FF62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 Introduction (10 minutes)</a:t>
            </a:r>
          </a:p>
          <a:p>
            <a:r>
              <a:rPr lang="en-US" dirty="0"/>
              <a:t>Open Q&amp;A on Module and Lab (20 minutes)</a:t>
            </a:r>
          </a:p>
          <a:p>
            <a:r>
              <a:rPr lang="en-US" dirty="0"/>
              <a:t>Reading Response (15 minutes)</a:t>
            </a:r>
          </a:p>
          <a:p>
            <a:r>
              <a:rPr lang="en-US" dirty="0"/>
              <a:t>Demo and Discussion (20 minutes)</a:t>
            </a:r>
          </a:p>
          <a:p>
            <a:r>
              <a:rPr lang="en-US" dirty="0"/>
              <a:t>Discussion on Gradient Descent and Backpropagation (20 minutes)</a:t>
            </a:r>
          </a:p>
          <a:p>
            <a:r>
              <a:rPr lang="en-US" dirty="0"/>
              <a:t>Review (5 minutes)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8A911-51A2-A447-A3D0-5D87C1E4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1C515-B268-F649-A76C-D22FF067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56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Functions: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E9C246-5D25-4F45-8E44-F84E3FFF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30" y="2312790"/>
            <a:ext cx="1575636" cy="26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79E878-361A-5B4D-A316-508A117887F6}"/>
              </a:ext>
            </a:extLst>
          </p:cNvPr>
          <p:cNvSpPr/>
          <p:nvPr/>
        </p:nvSpPr>
        <p:spPr>
          <a:xfrm>
            <a:off x="5829331" y="5177559"/>
            <a:ext cx="23199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br>
              <a:rPr lang="en-US" sz="1350" dirty="0"/>
            </a:br>
            <a:r>
              <a:rPr lang="en-US" sz="1350" i="1" dirty="0">
                <a:solidFill>
                  <a:srgbClr val="292929"/>
                </a:solidFill>
                <a:latin typeface="Charter" panose="02040503050506020203" pitchFamily="18" charset="0"/>
              </a:rPr>
              <a:t>w1 = 1, w2 = 1, b = -1.5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9415D-60BE-E044-97F0-CB30D8A1BF3C}"/>
              </a:ext>
            </a:extLst>
          </p:cNvPr>
          <p:cNvSpPr/>
          <p:nvPr/>
        </p:nvSpPr>
        <p:spPr>
          <a:xfrm>
            <a:off x="156793" y="326489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80197-4B99-5D4A-AD68-EC34788C4A80}"/>
              </a:ext>
            </a:extLst>
          </p:cNvPr>
          <p:cNvSpPr/>
          <p:nvPr/>
        </p:nvSpPr>
        <p:spPr>
          <a:xfrm>
            <a:off x="911623" y="326575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FFB6BB-E053-B046-86B4-9552DD599C7E}"/>
              </a:ext>
            </a:extLst>
          </p:cNvPr>
          <p:cNvSpPr/>
          <p:nvPr/>
        </p:nvSpPr>
        <p:spPr>
          <a:xfrm>
            <a:off x="1610621" y="327154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24B4F7-95F3-5C4C-B775-4188B5B4896D}"/>
              </a:ext>
            </a:extLst>
          </p:cNvPr>
          <p:cNvSpPr/>
          <p:nvPr/>
        </p:nvSpPr>
        <p:spPr>
          <a:xfrm>
            <a:off x="165926" y="366012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B4AC6E-AC2A-344F-8A0B-EB0116BED49E}"/>
              </a:ext>
            </a:extLst>
          </p:cNvPr>
          <p:cNvSpPr/>
          <p:nvPr/>
        </p:nvSpPr>
        <p:spPr>
          <a:xfrm>
            <a:off x="920756" y="366098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496B6D-FD19-F54B-8837-26754F63C9E8}"/>
              </a:ext>
            </a:extLst>
          </p:cNvPr>
          <p:cNvSpPr/>
          <p:nvPr/>
        </p:nvSpPr>
        <p:spPr>
          <a:xfrm>
            <a:off x="1619754" y="366677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84713B-EFC0-184E-B2F3-B0FEB41D58F4}"/>
              </a:ext>
            </a:extLst>
          </p:cNvPr>
          <p:cNvSpPr/>
          <p:nvPr/>
        </p:nvSpPr>
        <p:spPr>
          <a:xfrm>
            <a:off x="104182" y="4069986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B8397B-F157-0443-BDED-DBB7EFECB301}"/>
              </a:ext>
            </a:extLst>
          </p:cNvPr>
          <p:cNvSpPr/>
          <p:nvPr/>
        </p:nvSpPr>
        <p:spPr>
          <a:xfrm>
            <a:off x="859011" y="4070848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910F4C-3A8B-424A-9FC6-1DFEF0217D10}"/>
              </a:ext>
            </a:extLst>
          </p:cNvPr>
          <p:cNvSpPr/>
          <p:nvPr/>
        </p:nvSpPr>
        <p:spPr>
          <a:xfrm>
            <a:off x="1558009" y="4076644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3D512C-C1F9-6B40-AA59-90FE8024275C}"/>
              </a:ext>
            </a:extLst>
          </p:cNvPr>
          <p:cNvSpPr/>
          <p:nvPr/>
        </p:nvSpPr>
        <p:spPr>
          <a:xfrm>
            <a:off x="120450" y="4479850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8E15-0F35-FC42-AFB6-0D122DD4E546}"/>
              </a:ext>
            </a:extLst>
          </p:cNvPr>
          <p:cNvSpPr/>
          <p:nvPr/>
        </p:nvSpPr>
        <p:spPr>
          <a:xfrm>
            <a:off x="875279" y="4480712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B9B7A-6495-3344-9CFA-11959AF2EDFC}"/>
              </a:ext>
            </a:extLst>
          </p:cNvPr>
          <p:cNvSpPr/>
          <p:nvPr/>
        </p:nvSpPr>
        <p:spPr>
          <a:xfrm>
            <a:off x="1574278" y="4486508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8FC208-F4DA-0445-8F51-B3CE2278392E}"/>
                  </a:ext>
                </a:extLst>
              </p14:cNvPr>
              <p14:cNvContentPartPr/>
              <p14:nvPr/>
            </p14:nvContentPartPr>
            <p14:xfrm>
              <a:off x="2289330" y="3727890"/>
              <a:ext cx="4376160" cy="1929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8FC208-F4DA-0445-8F51-B3CE227839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9970" y="3718530"/>
                <a:ext cx="4394880" cy="19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71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Simple Functions: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AND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E9C246-5D25-4F45-8E44-F84E3FFF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930" y="2312790"/>
            <a:ext cx="1575636" cy="26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79E878-361A-5B4D-A316-508A117887F6}"/>
              </a:ext>
            </a:extLst>
          </p:cNvPr>
          <p:cNvSpPr/>
          <p:nvPr/>
        </p:nvSpPr>
        <p:spPr>
          <a:xfrm>
            <a:off x="5829331" y="5177559"/>
            <a:ext cx="23199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br>
              <a:rPr lang="en-US" sz="1350" dirty="0"/>
            </a:br>
            <a:r>
              <a:rPr lang="en-US" sz="1350" i="1" dirty="0">
                <a:solidFill>
                  <a:srgbClr val="292929"/>
                </a:solidFill>
                <a:latin typeface="Charter" panose="02040503050506020203" pitchFamily="18" charset="0"/>
              </a:rPr>
              <a:t>w1 = 1, w2 = 1, b = -1.5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9415D-60BE-E044-97F0-CB30D8A1BF3C}"/>
              </a:ext>
            </a:extLst>
          </p:cNvPr>
          <p:cNvSpPr/>
          <p:nvPr/>
        </p:nvSpPr>
        <p:spPr>
          <a:xfrm>
            <a:off x="156793" y="326489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280197-4B99-5D4A-AD68-EC34788C4A80}"/>
              </a:ext>
            </a:extLst>
          </p:cNvPr>
          <p:cNvSpPr/>
          <p:nvPr/>
        </p:nvSpPr>
        <p:spPr>
          <a:xfrm>
            <a:off x="911623" y="326575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FFB6BB-E053-B046-86B4-9552DD599C7E}"/>
              </a:ext>
            </a:extLst>
          </p:cNvPr>
          <p:cNvSpPr/>
          <p:nvPr/>
        </p:nvSpPr>
        <p:spPr>
          <a:xfrm>
            <a:off x="1610621" y="327154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24B4F7-95F3-5C4C-B775-4188B5B4896D}"/>
              </a:ext>
            </a:extLst>
          </p:cNvPr>
          <p:cNvSpPr/>
          <p:nvPr/>
        </p:nvSpPr>
        <p:spPr>
          <a:xfrm>
            <a:off x="165926" y="366012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B4AC6E-AC2A-344F-8A0B-EB0116BED49E}"/>
              </a:ext>
            </a:extLst>
          </p:cNvPr>
          <p:cNvSpPr/>
          <p:nvPr/>
        </p:nvSpPr>
        <p:spPr>
          <a:xfrm>
            <a:off x="920756" y="366098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496B6D-FD19-F54B-8837-26754F63C9E8}"/>
              </a:ext>
            </a:extLst>
          </p:cNvPr>
          <p:cNvSpPr/>
          <p:nvPr/>
        </p:nvSpPr>
        <p:spPr>
          <a:xfrm>
            <a:off x="1619754" y="366677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84713B-EFC0-184E-B2F3-B0FEB41D58F4}"/>
              </a:ext>
            </a:extLst>
          </p:cNvPr>
          <p:cNvSpPr/>
          <p:nvPr/>
        </p:nvSpPr>
        <p:spPr>
          <a:xfrm>
            <a:off x="104182" y="4069986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B8397B-F157-0443-BDED-DBB7EFECB301}"/>
              </a:ext>
            </a:extLst>
          </p:cNvPr>
          <p:cNvSpPr/>
          <p:nvPr/>
        </p:nvSpPr>
        <p:spPr>
          <a:xfrm>
            <a:off x="859011" y="4070848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910F4C-3A8B-424A-9FC6-1DFEF0217D10}"/>
              </a:ext>
            </a:extLst>
          </p:cNvPr>
          <p:cNvSpPr/>
          <p:nvPr/>
        </p:nvSpPr>
        <p:spPr>
          <a:xfrm>
            <a:off x="1558009" y="4076644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3D512C-C1F9-6B40-AA59-90FE8024275C}"/>
              </a:ext>
            </a:extLst>
          </p:cNvPr>
          <p:cNvSpPr/>
          <p:nvPr/>
        </p:nvSpPr>
        <p:spPr>
          <a:xfrm>
            <a:off x="120450" y="4479850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8E15-0F35-FC42-AFB6-0D122DD4E546}"/>
              </a:ext>
            </a:extLst>
          </p:cNvPr>
          <p:cNvSpPr/>
          <p:nvPr/>
        </p:nvSpPr>
        <p:spPr>
          <a:xfrm>
            <a:off x="875279" y="4480712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B9B7A-6495-3344-9CFA-11959AF2EDFC}"/>
              </a:ext>
            </a:extLst>
          </p:cNvPr>
          <p:cNvSpPr/>
          <p:nvPr/>
        </p:nvSpPr>
        <p:spPr>
          <a:xfrm>
            <a:off x="1574278" y="4486508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4E0DE5E-4BC1-EC4F-8DA1-55324F6684B7}"/>
              </a:ext>
            </a:extLst>
          </p:cNvPr>
          <p:cNvSpPr/>
          <p:nvPr/>
        </p:nvSpPr>
        <p:spPr>
          <a:xfrm>
            <a:off x="3084166" y="2866423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45F2FF-368F-8C4F-8265-46676F695631}"/>
              </a:ext>
            </a:extLst>
          </p:cNvPr>
          <p:cNvSpPr/>
          <p:nvPr/>
        </p:nvSpPr>
        <p:spPr>
          <a:xfrm>
            <a:off x="4944812" y="4743421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5BDC82-EB69-4B44-ACF6-31CA7BD6E046}"/>
              </a:ext>
            </a:extLst>
          </p:cNvPr>
          <p:cNvCxnSpPr>
            <a:stCxn id="38" idx="5"/>
            <a:endCxn id="39" idx="1"/>
          </p:cNvCxnSpPr>
          <p:nvPr/>
        </p:nvCxnSpPr>
        <p:spPr>
          <a:xfrm>
            <a:off x="3201239" y="2983496"/>
            <a:ext cx="1763660" cy="1780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27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401254"/>
              </p:ext>
            </p:extLst>
          </p:nvPr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4204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A93A79-663D-5B43-8053-3EBDF829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2" y="2116430"/>
            <a:ext cx="1789259" cy="30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D7FC25-6EB7-C747-ACD4-702E019B868D}"/>
                  </a:ext>
                </a:extLst>
              </p14:cNvPr>
              <p14:cNvContentPartPr/>
              <p14:nvPr/>
            </p14:nvContentPartPr>
            <p14:xfrm>
              <a:off x="2228040" y="3392010"/>
              <a:ext cx="2312280" cy="157977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D7FC25-6EB7-C747-ACD4-702E019B86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8680" y="3382652"/>
                <a:ext cx="2331000" cy="15981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756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A93A79-663D-5B43-8053-3EBDF829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2" y="2116430"/>
            <a:ext cx="1789259" cy="30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A0E7A1-21B7-E24B-A690-5B2F48D77480}"/>
              </a:ext>
            </a:extLst>
          </p:cNvPr>
          <p:cNvSpPr/>
          <p:nvPr/>
        </p:nvSpPr>
        <p:spPr>
          <a:xfrm>
            <a:off x="5848672" y="5588407"/>
            <a:ext cx="18004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w1 = 1, w2 = 1, b = -0.5</a:t>
            </a:r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886E1-AA56-2746-BB7C-53AECDDCC075}"/>
              </a:ext>
            </a:extLst>
          </p:cNvPr>
          <p:cNvSpPr/>
          <p:nvPr/>
        </p:nvSpPr>
        <p:spPr>
          <a:xfrm>
            <a:off x="5849177" y="5311408"/>
            <a:ext cx="22879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78962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90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A93A79-663D-5B43-8053-3EBDF829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2" y="2116430"/>
            <a:ext cx="1789259" cy="30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A0E7A1-21B7-E24B-A690-5B2F48D77480}"/>
              </a:ext>
            </a:extLst>
          </p:cNvPr>
          <p:cNvSpPr/>
          <p:nvPr/>
        </p:nvSpPr>
        <p:spPr>
          <a:xfrm>
            <a:off x="5848672" y="5588407"/>
            <a:ext cx="18004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w1 = 1, w2 = 1, b = -0.5</a:t>
            </a:r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886E1-AA56-2746-BB7C-53AECDDCC075}"/>
              </a:ext>
            </a:extLst>
          </p:cNvPr>
          <p:cNvSpPr/>
          <p:nvPr/>
        </p:nvSpPr>
        <p:spPr>
          <a:xfrm>
            <a:off x="5849177" y="5311408"/>
            <a:ext cx="22879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endParaRPr lang="en-US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CC73DB-D5DC-874F-837E-643C83B5BB42}"/>
              </a:ext>
            </a:extLst>
          </p:cNvPr>
          <p:cNvSpPr/>
          <p:nvPr/>
        </p:nvSpPr>
        <p:spPr>
          <a:xfrm>
            <a:off x="156793" y="326489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1F2648-374B-AC44-916A-AC9EC42EC325}"/>
              </a:ext>
            </a:extLst>
          </p:cNvPr>
          <p:cNvSpPr/>
          <p:nvPr/>
        </p:nvSpPr>
        <p:spPr>
          <a:xfrm>
            <a:off x="911623" y="326575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7D6E91-A5DC-8448-85B0-37A94E9F744D}"/>
              </a:ext>
            </a:extLst>
          </p:cNvPr>
          <p:cNvSpPr/>
          <p:nvPr/>
        </p:nvSpPr>
        <p:spPr>
          <a:xfrm>
            <a:off x="1610621" y="327154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ECC2A6-3B89-9343-A84E-F659A607F0E1}"/>
              </a:ext>
            </a:extLst>
          </p:cNvPr>
          <p:cNvSpPr/>
          <p:nvPr/>
        </p:nvSpPr>
        <p:spPr>
          <a:xfrm>
            <a:off x="165926" y="366012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D8CF31-8B71-5940-A608-31E1CC78D9F4}"/>
              </a:ext>
            </a:extLst>
          </p:cNvPr>
          <p:cNvSpPr/>
          <p:nvPr/>
        </p:nvSpPr>
        <p:spPr>
          <a:xfrm>
            <a:off x="920756" y="366098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4318A-9A8B-654C-82DC-0865E42D719B}"/>
              </a:ext>
            </a:extLst>
          </p:cNvPr>
          <p:cNvSpPr/>
          <p:nvPr/>
        </p:nvSpPr>
        <p:spPr>
          <a:xfrm>
            <a:off x="1619754" y="366677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602CF-7BAD-1047-A5E6-85291F24D83A}"/>
              </a:ext>
            </a:extLst>
          </p:cNvPr>
          <p:cNvSpPr/>
          <p:nvPr/>
        </p:nvSpPr>
        <p:spPr>
          <a:xfrm>
            <a:off x="104182" y="4069986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69A9EB-C0D1-0547-BEDF-E39EF4E43D13}"/>
              </a:ext>
            </a:extLst>
          </p:cNvPr>
          <p:cNvSpPr/>
          <p:nvPr/>
        </p:nvSpPr>
        <p:spPr>
          <a:xfrm>
            <a:off x="859011" y="4070848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B23FA-91BC-834E-B42A-5BA64AE43CD9}"/>
              </a:ext>
            </a:extLst>
          </p:cNvPr>
          <p:cNvSpPr/>
          <p:nvPr/>
        </p:nvSpPr>
        <p:spPr>
          <a:xfrm>
            <a:off x="1558009" y="4076644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D2B484-6034-7B4A-A6BB-045635C84630}"/>
              </a:ext>
            </a:extLst>
          </p:cNvPr>
          <p:cNvSpPr/>
          <p:nvPr/>
        </p:nvSpPr>
        <p:spPr>
          <a:xfrm>
            <a:off x="120450" y="4479850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F32039-7A35-D645-A461-A6F269C23E5B}"/>
              </a:ext>
            </a:extLst>
          </p:cNvPr>
          <p:cNvSpPr/>
          <p:nvPr/>
        </p:nvSpPr>
        <p:spPr>
          <a:xfrm>
            <a:off x="875279" y="4480712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771407-BFD2-784D-950E-9748F4256A04}"/>
              </a:ext>
            </a:extLst>
          </p:cNvPr>
          <p:cNvSpPr/>
          <p:nvPr/>
        </p:nvSpPr>
        <p:spPr>
          <a:xfrm>
            <a:off x="1574278" y="4486508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D994DD-51F4-3641-A208-9FE7E8D77FCD}"/>
                  </a:ext>
                </a:extLst>
              </p14:cNvPr>
              <p14:cNvContentPartPr/>
              <p14:nvPr/>
            </p14:nvContentPartPr>
            <p14:xfrm>
              <a:off x="1911060" y="3691440"/>
              <a:ext cx="2288250" cy="12987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D994DD-51F4-3641-A208-9FE7E8D77F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1701" y="3682081"/>
                <a:ext cx="2306608" cy="13174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695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1A93A79-663D-5B43-8053-3EBDF829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672" y="2116430"/>
            <a:ext cx="1789259" cy="30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A0E7A1-21B7-E24B-A690-5B2F48D77480}"/>
              </a:ext>
            </a:extLst>
          </p:cNvPr>
          <p:cNvSpPr/>
          <p:nvPr/>
        </p:nvSpPr>
        <p:spPr>
          <a:xfrm>
            <a:off x="5848672" y="5588407"/>
            <a:ext cx="18004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w1 = 1, w2 = 1, b = -0.5</a:t>
            </a:r>
            <a:endParaRPr lang="en-US" sz="13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886E1-AA56-2746-BB7C-53AECDDCC075}"/>
              </a:ext>
            </a:extLst>
          </p:cNvPr>
          <p:cNvSpPr/>
          <p:nvPr/>
        </p:nvSpPr>
        <p:spPr>
          <a:xfrm>
            <a:off x="5849177" y="5311408"/>
            <a:ext cx="22879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rgbClr val="292929"/>
                </a:solidFill>
                <a:latin typeface="charter" panose="02040503050506020203" pitchFamily="18" charset="0"/>
              </a:rPr>
              <a:t>ONE POSSIBLE SOLUTION:</a:t>
            </a:r>
            <a:endParaRPr lang="en-US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CC73DB-D5DC-874F-837E-643C83B5BB42}"/>
              </a:ext>
            </a:extLst>
          </p:cNvPr>
          <p:cNvSpPr/>
          <p:nvPr/>
        </p:nvSpPr>
        <p:spPr>
          <a:xfrm>
            <a:off x="156793" y="326489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1F2648-374B-AC44-916A-AC9EC42EC325}"/>
              </a:ext>
            </a:extLst>
          </p:cNvPr>
          <p:cNvSpPr/>
          <p:nvPr/>
        </p:nvSpPr>
        <p:spPr>
          <a:xfrm>
            <a:off x="911623" y="326575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7D6E91-A5DC-8448-85B0-37A94E9F744D}"/>
              </a:ext>
            </a:extLst>
          </p:cNvPr>
          <p:cNvSpPr/>
          <p:nvPr/>
        </p:nvSpPr>
        <p:spPr>
          <a:xfrm>
            <a:off x="1610621" y="327154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ECC2A6-3B89-9343-A84E-F659A607F0E1}"/>
              </a:ext>
            </a:extLst>
          </p:cNvPr>
          <p:cNvSpPr/>
          <p:nvPr/>
        </p:nvSpPr>
        <p:spPr>
          <a:xfrm>
            <a:off x="165926" y="3660121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D8CF31-8B71-5940-A608-31E1CC78D9F4}"/>
              </a:ext>
            </a:extLst>
          </p:cNvPr>
          <p:cNvSpPr/>
          <p:nvPr/>
        </p:nvSpPr>
        <p:spPr>
          <a:xfrm>
            <a:off x="920756" y="3660983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14318A-9A8B-654C-82DC-0865E42D719B}"/>
              </a:ext>
            </a:extLst>
          </p:cNvPr>
          <p:cNvSpPr/>
          <p:nvPr/>
        </p:nvSpPr>
        <p:spPr>
          <a:xfrm>
            <a:off x="1619754" y="3666779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0602CF-7BAD-1047-A5E6-85291F24D83A}"/>
              </a:ext>
            </a:extLst>
          </p:cNvPr>
          <p:cNvSpPr/>
          <p:nvPr/>
        </p:nvSpPr>
        <p:spPr>
          <a:xfrm>
            <a:off x="104182" y="4069986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69A9EB-C0D1-0547-BEDF-E39EF4E43D13}"/>
              </a:ext>
            </a:extLst>
          </p:cNvPr>
          <p:cNvSpPr/>
          <p:nvPr/>
        </p:nvSpPr>
        <p:spPr>
          <a:xfrm>
            <a:off x="859011" y="4070848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B23FA-91BC-834E-B42A-5BA64AE43CD9}"/>
              </a:ext>
            </a:extLst>
          </p:cNvPr>
          <p:cNvSpPr/>
          <p:nvPr/>
        </p:nvSpPr>
        <p:spPr>
          <a:xfrm>
            <a:off x="1558009" y="4076644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D2B484-6034-7B4A-A6BB-045635C84630}"/>
              </a:ext>
            </a:extLst>
          </p:cNvPr>
          <p:cNvSpPr/>
          <p:nvPr/>
        </p:nvSpPr>
        <p:spPr>
          <a:xfrm>
            <a:off x="120450" y="4479850"/>
            <a:ext cx="68480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 err="1">
                <a:solidFill>
                  <a:srgbClr val="0030FF"/>
                </a:solidFill>
                <a:latin typeface="Charter" panose="02040503050506020203" pitchFamily="18" charset="0"/>
              </a:rPr>
              <a:t>Θ</a:t>
            </a:r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(w1*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F32039-7A35-D645-A461-A6F269C23E5B}"/>
              </a:ext>
            </a:extLst>
          </p:cNvPr>
          <p:cNvSpPr/>
          <p:nvPr/>
        </p:nvSpPr>
        <p:spPr>
          <a:xfrm>
            <a:off x="875279" y="4480712"/>
            <a:ext cx="80356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w2*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771407-BFD2-784D-950E-9748F4256A04}"/>
              </a:ext>
            </a:extLst>
          </p:cNvPr>
          <p:cNvSpPr/>
          <p:nvPr/>
        </p:nvSpPr>
        <p:spPr>
          <a:xfrm>
            <a:off x="1574278" y="4486508"/>
            <a:ext cx="7296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>
                <a:solidFill>
                  <a:srgbClr val="0030FF"/>
                </a:solidFill>
                <a:latin typeface="Charter" panose="02040503050506020203" pitchFamily="18" charset="0"/>
              </a:rPr>
              <a:t>+ b) =</a:t>
            </a:r>
            <a:endParaRPr lang="en-US" sz="1350" dirty="0">
              <a:solidFill>
                <a:srgbClr val="0030FF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D9E06D-2197-134F-B01A-915669F5CA63}"/>
              </a:ext>
            </a:extLst>
          </p:cNvPr>
          <p:cNvSpPr/>
          <p:nvPr/>
        </p:nvSpPr>
        <p:spPr>
          <a:xfrm>
            <a:off x="3076379" y="3736699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9E753E-EA36-DF4D-8D2B-6FFF5135A829}"/>
              </a:ext>
            </a:extLst>
          </p:cNvPr>
          <p:cNvSpPr/>
          <p:nvPr/>
        </p:nvSpPr>
        <p:spPr>
          <a:xfrm>
            <a:off x="4150468" y="4746236"/>
            <a:ext cx="137160" cy="13716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6DCA8B-5C29-EF42-A925-92D79E88D0DF}"/>
              </a:ext>
            </a:extLst>
          </p:cNvPr>
          <p:cNvCxnSpPr>
            <a:stCxn id="30" idx="5"/>
            <a:endCxn id="31" idx="1"/>
          </p:cNvCxnSpPr>
          <p:nvPr/>
        </p:nvCxnSpPr>
        <p:spPr>
          <a:xfrm>
            <a:off x="3193453" y="3853773"/>
            <a:ext cx="977102" cy="91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59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Perceptrons</a:t>
            </a:r>
            <a:r>
              <a:rPr lang="en-US" dirty="0"/>
              <a:t> Learned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essence, the perceptron was a translation of inputs into outputs</a:t>
            </a:r>
          </a:p>
          <a:p>
            <a:endParaRPr lang="en-US" dirty="0"/>
          </a:p>
          <a:p>
            <a:r>
              <a:rPr lang="en-US" dirty="0"/>
              <a:t>The weights needed to perform these translations could be learned based on available data</a:t>
            </a:r>
          </a:p>
          <a:p>
            <a:endParaRPr lang="en-US" dirty="0"/>
          </a:p>
          <a:p>
            <a:r>
              <a:rPr lang="en-US" dirty="0"/>
              <a:t>One way: Rosenblatt’s algorithm from the 50s</a:t>
            </a:r>
          </a:p>
          <a:p>
            <a:pPr lvl="1"/>
            <a:r>
              <a:rPr lang="en-US" dirty="0"/>
              <a:t>Showed convergence when two criteria are met: data is linearly separable and step size is sufficiently (in the proof, infinitely)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6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83718"/>
              </p:ext>
            </p:extLst>
          </p:nvPr>
        </p:nvGraphicFramePr>
        <p:xfrm>
          <a:off x="466549" y="2791862"/>
          <a:ext cx="2187390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XOR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83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For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19CDB7-4D1F-4FB3-8DF4-B45A8281A510}"/>
              </a:ext>
            </a:extLst>
          </p:cNvPr>
          <p:cNvGraphicFramePr>
            <a:graphicFrameLocks noGrp="1"/>
          </p:cNvGraphicFramePr>
          <p:nvPr/>
        </p:nvGraphicFramePr>
        <p:xfrm>
          <a:off x="466549" y="2791862"/>
          <a:ext cx="2187389" cy="2020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9130">
                  <a:extLst>
                    <a:ext uri="{9D8B030D-6E8A-4147-A177-3AD203B41FA5}">
                      <a16:colId xmlns:a16="http://schemas.microsoft.com/office/drawing/2014/main" val="3620283917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3017329523"/>
                    </a:ext>
                  </a:extLst>
                </a:gridCol>
                <a:gridCol w="729130">
                  <a:extLst>
                    <a:ext uri="{9D8B030D-6E8A-4147-A177-3AD203B41FA5}">
                      <a16:colId xmlns:a16="http://schemas.microsoft.com/office/drawing/2014/main" val="1524359886"/>
                    </a:ext>
                  </a:extLst>
                </a:gridCol>
              </a:tblGrid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Output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20680993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3942786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75656888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-1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361732885"/>
                  </a:ext>
                </a:extLst>
              </a:tr>
              <a:tr h="40419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65681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9B9F2A-1716-4B73-A4E0-1AB99EED85C5}"/>
              </a:ext>
            </a:extLst>
          </p:cNvPr>
          <p:cNvSpPr txBox="1"/>
          <p:nvPr/>
        </p:nvSpPr>
        <p:spPr>
          <a:xfrm>
            <a:off x="1334189" y="2510498"/>
            <a:ext cx="11845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XOR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3CDFEB-DBFB-48AA-AF67-EED0C3E624A5}"/>
              </a:ext>
            </a:extLst>
          </p:cNvPr>
          <p:cNvGrpSpPr/>
          <p:nvPr/>
        </p:nvGrpSpPr>
        <p:grpSpPr>
          <a:xfrm>
            <a:off x="3088848" y="2727966"/>
            <a:ext cx="2137408" cy="2152393"/>
            <a:chOff x="4964088" y="2500165"/>
            <a:chExt cx="2849877" cy="28698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BD25A58-F90D-4610-A8F8-6E06A18F9E89}"/>
                </a:ext>
              </a:extLst>
            </p:cNvPr>
            <p:cNvGrpSpPr/>
            <p:nvPr/>
          </p:nvGrpSpPr>
          <p:grpSpPr>
            <a:xfrm>
              <a:off x="5038903" y="2500165"/>
              <a:ext cx="2775062" cy="2778416"/>
              <a:chOff x="6342611" y="1934900"/>
              <a:chExt cx="2775062" cy="277841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410FE8F-6AD1-4120-ADE1-94D7D6CEF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2611" y="4713316"/>
                <a:ext cx="27750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62498F-4D60-4EA5-BE5B-7B1A35EC5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9236" y="1934900"/>
                <a:ext cx="0" cy="2778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44BEB7E-5B31-43D4-8EBC-774467DBFC86}"/>
                </a:ext>
              </a:extLst>
            </p:cNvPr>
            <p:cNvGrpSpPr/>
            <p:nvPr/>
          </p:nvGrpSpPr>
          <p:grpSpPr>
            <a:xfrm>
              <a:off x="4964088" y="3336613"/>
              <a:ext cx="2022763" cy="2033409"/>
              <a:chOff x="4964088" y="3336613"/>
              <a:chExt cx="2022763" cy="2033409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8B41E2C-C74E-4515-81CB-7ACD7C652AAB}"/>
                  </a:ext>
                </a:extLst>
              </p:cNvPr>
              <p:cNvSpPr/>
              <p:nvPr/>
            </p:nvSpPr>
            <p:spPr>
              <a:xfrm>
                <a:off x="4964088" y="3336613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0AEAC16-E068-4D88-9856-5B8CAB2AA468}"/>
                  </a:ext>
                </a:extLst>
              </p:cNvPr>
              <p:cNvSpPr/>
              <p:nvPr/>
            </p:nvSpPr>
            <p:spPr>
              <a:xfrm>
                <a:off x="6803971" y="5182682"/>
                <a:ext cx="182880" cy="1828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5F0DA94-53D5-4EE5-820D-1CE36C254196}"/>
                  </a:ext>
                </a:extLst>
              </p:cNvPr>
              <p:cNvSpPr/>
              <p:nvPr/>
            </p:nvSpPr>
            <p:spPr>
              <a:xfrm>
                <a:off x="4964088" y="5187142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42D6D87-C7C6-4215-B2C2-69743FE3CF4A}"/>
                  </a:ext>
                </a:extLst>
              </p:cNvPr>
              <p:cNvSpPr/>
              <p:nvPr/>
            </p:nvSpPr>
            <p:spPr>
              <a:xfrm>
                <a:off x="6803971" y="33366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20A96D-ADB2-463E-8B45-BCFC1485EF37}"/>
              </a:ext>
            </a:extLst>
          </p:cNvPr>
          <p:cNvSpPr txBox="1"/>
          <p:nvPr/>
        </p:nvSpPr>
        <p:spPr>
          <a:xfrm>
            <a:off x="3515933" y="3880565"/>
            <a:ext cx="15611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Not linearly separable!</a:t>
            </a:r>
          </a:p>
        </p:txBody>
      </p:sp>
    </p:spTree>
    <p:extLst>
      <p:ext uri="{BB962C8B-B14F-4D97-AF65-F5344CB8AC3E}">
        <p14:creationId xmlns:p14="http://schemas.microsoft.com/office/powerpoint/2010/main" val="346958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5872" y="1211263"/>
            <a:ext cx="825092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machine learning subfield of learning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data. Exceptional effective 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patterns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learning algorithms attempt to learn (multiple levels of) representation by using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hierarchy of multiple layers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provide the system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6823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tons of information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it begins to understand it and respond in useful ways.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51280" y="182563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Deep Learning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(DL)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 </a:t>
            </a:r>
          </a:p>
        </p:txBody>
      </p:sp>
      <p:pic>
        <p:nvPicPr>
          <p:cNvPr id="14" name="Picture 1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3029090"/>
            <a:ext cx="6890920" cy="3360939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1473102" y="6390029"/>
            <a:ext cx="6374361" cy="22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www.xenonstack.com</a:t>
            </a: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/blog/static/public/uploads/media/machine-learning-vs-deep-</a:t>
            </a:r>
            <a:r>
              <a:rPr kumimoji="0" lang="en-US" sz="9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learning.png</a:t>
            </a:r>
            <a:endParaRPr kumimoji="0" lang="en-US" sz="9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9DF779-DCD3-724C-B34D-6CD3C0024EB5}"/>
              </a:ext>
            </a:extLst>
          </p:cNvPr>
          <p:cNvSpPr/>
          <p:nvPr/>
        </p:nvSpPr>
        <p:spPr>
          <a:xfrm>
            <a:off x="6207901" y="6550223"/>
            <a:ext cx="2925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itchFamily="2" charset="0"/>
                <a:ea typeface="+mn-ea"/>
                <a:cs typeface="+mn-cs"/>
              </a:rPr>
              <a:t>slides adapted from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Ismini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Lourentzou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773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Rosenblatt’s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30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CBCCF1-F488-4A62-8220-F01750734727}"/>
              </a:ext>
            </a:extLst>
          </p:cNvPr>
          <p:cNvGrpSpPr/>
          <p:nvPr/>
        </p:nvGrpSpPr>
        <p:grpSpPr>
          <a:xfrm>
            <a:off x="5732174" y="2414716"/>
            <a:ext cx="2514231" cy="2028569"/>
            <a:chOff x="8614761" y="2760600"/>
            <a:chExt cx="3352308" cy="270475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DA1462-73E0-45AF-BEFF-B06F62E4ED72}"/>
                </a:ext>
              </a:extLst>
            </p:cNvPr>
            <p:cNvGrpSpPr/>
            <p:nvPr/>
          </p:nvGrpSpPr>
          <p:grpSpPr>
            <a:xfrm>
              <a:off x="8614761" y="2760600"/>
              <a:ext cx="3352308" cy="2704758"/>
              <a:chOff x="8839692" y="2755016"/>
              <a:chExt cx="3352308" cy="270475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0B45DDC-DF35-4849-8452-35FB1EC7B90C}"/>
                  </a:ext>
                </a:extLst>
              </p:cNvPr>
              <p:cNvSpPr/>
              <p:nvPr/>
            </p:nvSpPr>
            <p:spPr>
              <a:xfrm>
                <a:off x="9884319" y="3741634"/>
                <a:ext cx="731520" cy="7315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l-GR" sz="2700" dirty="0">
                    <a:solidFill>
                      <a:schemeClr val="tx1"/>
                    </a:solidFill>
                  </a:rPr>
                  <a:t>Σ</a:t>
                </a:r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8AD8895-1650-44A4-8075-0B545DE3A07B}"/>
                  </a:ext>
                </a:extLst>
              </p:cNvPr>
              <p:cNvSpPr/>
              <p:nvPr/>
            </p:nvSpPr>
            <p:spPr>
              <a:xfrm>
                <a:off x="8839692" y="2755016"/>
                <a:ext cx="573090" cy="5730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X</a:t>
                </a:r>
                <a:r>
                  <a:rPr lang="en-US" sz="1350" baseline="-250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3E1EEFE-7DB9-47C2-BA91-88EC7215F878}"/>
                  </a:ext>
                </a:extLst>
              </p:cNvPr>
              <p:cNvSpPr/>
              <p:nvPr/>
            </p:nvSpPr>
            <p:spPr>
              <a:xfrm>
                <a:off x="8839692" y="3820850"/>
                <a:ext cx="573090" cy="5730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X</a:t>
                </a:r>
                <a:r>
                  <a:rPr lang="en-US" sz="1350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4DD8A1-DE44-4A26-9B52-AA33CB696749}"/>
                  </a:ext>
                </a:extLst>
              </p:cNvPr>
              <p:cNvSpPr/>
              <p:nvPr/>
            </p:nvSpPr>
            <p:spPr>
              <a:xfrm>
                <a:off x="8839692" y="4886684"/>
                <a:ext cx="573090" cy="57309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X</a:t>
                </a:r>
                <a:r>
                  <a:rPr lang="en-US" sz="1350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6B0C93A-46F6-4038-9C03-590D80C702A3}"/>
                  </a:ext>
                </a:extLst>
              </p:cNvPr>
              <p:cNvSpPr/>
              <p:nvPr/>
            </p:nvSpPr>
            <p:spPr>
              <a:xfrm>
                <a:off x="11087376" y="3741634"/>
                <a:ext cx="731520" cy="7315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&gt;</a:t>
                </a:r>
                <a:r>
                  <a:rPr lang="el-GR" sz="1050" dirty="0">
                    <a:solidFill>
                      <a:schemeClr val="tx1"/>
                    </a:solidFill>
                  </a:rPr>
                  <a:t> θ?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F2C2B0D-8886-40B9-89D0-6B08D2587A25}"/>
                  </a:ext>
                </a:extLst>
              </p:cNvPr>
              <p:cNvCxnSpPr>
                <a:stCxn id="22" idx="5"/>
                <a:endCxn id="21" idx="2"/>
              </p:cNvCxnSpPr>
              <p:nvPr/>
            </p:nvCxnSpPr>
            <p:spPr>
              <a:xfrm>
                <a:off x="9328855" y="3244179"/>
                <a:ext cx="555464" cy="863215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473FA43-0E01-45D1-ACE2-ECFD2DC73FEC}"/>
                  </a:ext>
                </a:extLst>
              </p:cNvPr>
              <p:cNvCxnSpPr>
                <a:cxnSpLocks/>
                <a:stCxn id="24" idx="7"/>
                <a:endCxn id="21" idx="2"/>
              </p:cNvCxnSpPr>
              <p:nvPr/>
            </p:nvCxnSpPr>
            <p:spPr>
              <a:xfrm flipV="1">
                <a:off x="9328855" y="4107394"/>
                <a:ext cx="555464" cy="863217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FAA3141-A4C5-41C0-8BE5-9DCECA3AF157}"/>
                  </a:ext>
                </a:extLst>
              </p:cNvPr>
              <p:cNvCxnSpPr>
                <a:cxnSpLocks/>
                <a:stCxn id="23" idx="6"/>
                <a:endCxn id="21" idx="2"/>
              </p:cNvCxnSpPr>
              <p:nvPr/>
            </p:nvCxnSpPr>
            <p:spPr>
              <a:xfrm flipV="1">
                <a:off x="9412782" y="4107394"/>
                <a:ext cx="471537" cy="1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BEABF025-BFD2-44D7-B96F-18446E0A8AB1}"/>
                  </a:ext>
                </a:extLst>
              </p:cNvPr>
              <p:cNvCxnSpPr>
                <a:cxnSpLocks/>
                <a:stCxn id="21" idx="6"/>
                <a:endCxn id="25" idx="2"/>
              </p:cNvCxnSpPr>
              <p:nvPr/>
            </p:nvCxnSpPr>
            <p:spPr>
              <a:xfrm>
                <a:off x="10615839" y="4107394"/>
                <a:ext cx="471537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BB19971-3182-417F-85EB-DD194890AEFC}"/>
                  </a:ext>
                </a:extLst>
              </p:cNvPr>
              <p:cNvCxnSpPr>
                <a:cxnSpLocks/>
                <a:stCxn id="25" idx="6"/>
              </p:cNvCxnSpPr>
              <p:nvPr/>
            </p:nvCxnSpPr>
            <p:spPr>
              <a:xfrm>
                <a:off x="11818896" y="4107394"/>
                <a:ext cx="373104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043E51-5C85-41FC-8CFD-8E029A7E0C23}"/>
                </a:ext>
              </a:extLst>
            </p:cNvPr>
            <p:cNvGrpSpPr/>
            <p:nvPr/>
          </p:nvGrpSpPr>
          <p:grpSpPr>
            <a:xfrm>
              <a:off x="9115807" y="3256305"/>
              <a:ext cx="1032744" cy="1622158"/>
              <a:chOff x="9115807" y="3256305"/>
              <a:chExt cx="1032744" cy="162215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ACE7B8-34F8-4F98-8920-EA691D6ECB86}"/>
                  </a:ext>
                </a:extLst>
              </p:cNvPr>
              <p:cNvSpPr txBox="1"/>
              <p:nvPr/>
            </p:nvSpPr>
            <p:spPr>
              <a:xfrm>
                <a:off x="9257544" y="3256305"/>
                <a:ext cx="83893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i="1" dirty="0"/>
                  <a:t>w</a:t>
                </a:r>
                <a:r>
                  <a:rPr lang="en-US" sz="1350" i="1" baseline="-25000" dirty="0"/>
                  <a:t>0</a:t>
                </a:r>
                <a:endParaRPr lang="en-US" sz="1350" i="1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A74042-FB53-4D4D-A9B4-8182C5B3E76A}"/>
                  </a:ext>
                </a:extLst>
              </p:cNvPr>
              <p:cNvSpPr txBox="1"/>
              <p:nvPr/>
            </p:nvSpPr>
            <p:spPr>
              <a:xfrm>
                <a:off x="9115807" y="3785041"/>
                <a:ext cx="83893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i="1" dirty="0"/>
                  <a:t>w</a:t>
                </a:r>
                <a:r>
                  <a:rPr lang="en-US" sz="1350" i="1" baseline="-25000" dirty="0"/>
                  <a:t>1</a:t>
                </a:r>
                <a:endParaRPr lang="en-US" sz="1350" i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E9CE30-6714-4BB6-9572-5E59A940D67D}"/>
                  </a:ext>
                </a:extLst>
              </p:cNvPr>
              <p:cNvSpPr txBox="1"/>
              <p:nvPr/>
            </p:nvSpPr>
            <p:spPr>
              <a:xfrm>
                <a:off x="9309612" y="4478354"/>
                <a:ext cx="83893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i="1" dirty="0"/>
                  <a:t>w</a:t>
                </a:r>
                <a:r>
                  <a:rPr lang="en-US" sz="1350" i="1" baseline="-25000" dirty="0"/>
                  <a:t>2</a:t>
                </a:r>
                <a:endParaRPr lang="en-US" sz="1350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81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Rosenblatt’s Perceptron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B0C03E2-45EA-4E4D-A1FB-093812F4B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4624083" cy="3972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Rosenblatt’s algorithm (as written) only works for 1-layer neural networks</a:t>
            </a:r>
          </a:p>
          <a:p>
            <a:endParaRPr lang="en-US" dirty="0"/>
          </a:p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Initialize weights (random)</a:t>
            </a:r>
          </a:p>
          <a:p>
            <a:pPr lvl="1"/>
            <a:r>
              <a:rPr lang="en-US" dirty="0"/>
              <a:t>While stopping criterion not met:</a:t>
            </a:r>
          </a:p>
          <a:p>
            <a:pPr lvl="2"/>
            <a:r>
              <a:rPr lang="en-US" dirty="0"/>
              <a:t>For each training example (1 to m):</a:t>
            </a:r>
          </a:p>
          <a:p>
            <a:pPr lvl="3"/>
            <a:r>
              <a:rPr lang="en-US" dirty="0"/>
              <a:t>Compute the outputs</a:t>
            </a:r>
          </a:p>
          <a:p>
            <a:pPr lvl="3"/>
            <a:r>
              <a:rPr lang="en-US" dirty="0"/>
              <a:t>Calculate change in weight</a:t>
            </a:r>
          </a:p>
          <a:p>
            <a:pPr lvl="2"/>
            <a:r>
              <a:rPr lang="en-US" dirty="0"/>
              <a:t>Update weight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91A0DE-9FC9-4675-8861-3CA5C5FD4D78}"/>
              </a:ext>
            </a:extLst>
          </p:cNvPr>
          <p:cNvGrpSpPr/>
          <p:nvPr/>
        </p:nvGrpSpPr>
        <p:grpSpPr>
          <a:xfrm>
            <a:off x="5732174" y="2414716"/>
            <a:ext cx="2514231" cy="2028569"/>
            <a:chOff x="7642899" y="2076621"/>
            <a:chExt cx="3352308" cy="270475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CBCCF1-F488-4A62-8220-F01750734727}"/>
                </a:ext>
              </a:extLst>
            </p:cNvPr>
            <p:cNvGrpSpPr/>
            <p:nvPr/>
          </p:nvGrpSpPr>
          <p:grpSpPr>
            <a:xfrm>
              <a:off x="7642899" y="2076621"/>
              <a:ext cx="3352308" cy="2704758"/>
              <a:chOff x="8614761" y="2760600"/>
              <a:chExt cx="3352308" cy="270475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9DA1462-73E0-45AF-BEFF-B06F62E4ED72}"/>
                  </a:ext>
                </a:extLst>
              </p:cNvPr>
              <p:cNvGrpSpPr/>
              <p:nvPr/>
            </p:nvGrpSpPr>
            <p:grpSpPr>
              <a:xfrm>
                <a:off x="8614761" y="2760600"/>
                <a:ext cx="3352308" cy="2704758"/>
                <a:chOff x="8839692" y="2755016"/>
                <a:chExt cx="3352308" cy="2704758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0B45DDC-DF35-4849-8452-35FB1EC7B90C}"/>
                    </a:ext>
                  </a:extLst>
                </p:cNvPr>
                <p:cNvSpPr/>
                <p:nvPr/>
              </p:nvSpPr>
              <p:spPr>
                <a:xfrm>
                  <a:off x="9884319" y="3741634"/>
                  <a:ext cx="731520" cy="7315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l-GR" sz="2700" dirty="0">
                      <a:solidFill>
                        <a:schemeClr val="tx1"/>
                      </a:solidFill>
                    </a:rPr>
                    <a:t>Σ</a:t>
                  </a:r>
                  <a:endParaRPr lang="en-US" sz="27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8AD8895-1650-44A4-8075-0B545DE3A07B}"/>
                    </a:ext>
                  </a:extLst>
                </p:cNvPr>
                <p:cNvSpPr/>
                <p:nvPr/>
              </p:nvSpPr>
              <p:spPr>
                <a:xfrm>
                  <a:off x="8839692" y="2755016"/>
                  <a:ext cx="573090" cy="5730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sz="1350" baseline="-25000" dirty="0">
                      <a:solidFill>
                        <a:schemeClr val="tx1"/>
                      </a:solidFill>
                    </a:rPr>
                    <a:t>0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3E1EEFE-7DB9-47C2-BA91-88EC7215F878}"/>
                    </a:ext>
                  </a:extLst>
                </p:cNvPr>
                <p:cNvSpPr/>
                <p:nvPr/>
              </p:nvSpPr>
              <p:spPr>
                <a:xfrm>
                  <a:off x="8839692" y="3820850"/>
                  <a:ext cx="573090" cy="5730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sz="1350" baseline="-250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34DD8A1-DE44-4A26-9B52-AA33CB696749}"/>
                    </a:ext>
                  </a:extLst>
                </p:cNvPr>
                <p:cNvSpPr/>
                <p:nvPr/>
              </p:nvSpPr>
              <p:spPr>
                <a:xfrm>
                  <a:off x="8839692" y="4886684"/>
                  <a:ext cx="573090" cy="57309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dirty="0" err="1">
                      <a:solidFill>
                        <a:schemeClr val="tx1"/>
                      </a:solidFill>
                    </a:rPr>
                    <a:t>X</a:t>
                  </a:r>
                  <a:r>
                    <a:rPr lang="en-US" sz="1050" baseline="-25000" dirty="0" err="1">
                      <a:solidFill>
                        <a:schemeClr val="tx1"/>
                      </a:solidFill>
                    </a:rPr>
                    <a:t>m</a:t>
                  </a:r>
                  <a:endParaRPr lang="en-US" sz="1200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6B0C93A-46F6-4038-9C03-590D80C702A3}"/>
                    </a:ext>
                  </a:extLst>
                </p:cNvPr>
                <p:cNvSpPr/>
                <p:nvPr/>
              </p:nvSpPr>
              <p:spPr>
                <a:xfrm>
                  <a:off x="11087376" y="3741634"/>
                  <a:ext cx="731520" cy="73152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50" dirty="0">
                      <a:solidFill>
                        <a:schemeClr val="tx1"/>
                      </a:solidFill>
                    </a:rPr>
                    <a:t>&gt;</a:t>
                  </a:r>
                  <a:r>
                    <a:rPr lang="el-GR" sz="1050" dirty="0">
                      <a:solidFill>
                        <a:schemeClr val="tx1"/>
                      </a:solidFill>
                    </a:rPr>
                    <a:t> θ?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EF2C2B0D-8886-40B9-89D0-6B08D2587A25}"/>
                    </a:ext>
                  </a:extLst>
                </p:cNvPr>
                <p:cNvCxnSpPr>
                  <a:stCxn id="22" idx="5"/>
                  <a:endCxn id="21" idx="2"/>
                </p:cNvCxnSpPr>
                <p:nvPr/>
              </p:nvCxnSpPr>
              <p:spPr>
                <a:xfrm>
                  <a:off x="9328855" y="3244179"/>
                  <a:ext cx="555464" cy="863215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7473FA43-0E01-45D1-ACE2-ECFD2DC73FEC}"/>
                    </a:ext>
                  </a:extLst>
                </p:cNvPr>
                <p:cNvCxnSpPr>
                  <a:cxnSpLocks/>
                  <a:stCxn id="24" idx="7"/>
                  <a:endCxn id="21" idx="2"/>
                </p:cNvCxnSpPr>
                <p:nvPr/>
              </p:nvCxnSpPr>
              <p:spPr>
                <a:xfrm flipV="1">
                  <a:off x="9328855" y="4107394"/>
                  <a:ext cx="555464" cy="863217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FAA3141-A4C5-41C0-8BE5-9DCECA3AF157}"/>
                    </a:ext>
                  </a:extLst>
                </p:cNvPr>
                <p:cNvCxnSpPr>
                  <a:cxnSpLocks/>
                  <a:stCxn id="23" idx="6"/>
                  <a:endCxn id="21" idx="2"/>
                </p:cNvCxnSpPr>
                <p:nvPr/>
              </p:nvCxnSpPr>
              <p:spPr>
                <a:xfrm flipV="1">
                  <a:off x="9412782" y="4107394"/>
                  <a:ext cx="471537" cy="1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EABF025-BFD2-44D7-B96F-18446E0A8AB1}"/>
                    </a:ext>
                  </a:extLst>
                </p:cNvPr>
                <p:cNvCxnSpPr>
                  <a:cxnSpLocks/>
                  <a:stCxn id="21" idx="6"/>
                  <a:endCxn id="25" idx="2"/>
                </p:cNvCxnSpPr>
                <p:nvPr/>
              </p:nvCxnSpPr>
              <p:spPr>
                <a:xfrm>
                  <a:off x="10615839" y="4107394"/>
                  <a:ext cx="471537" cy="0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4BB19971-3182-417F-85EB-DD194890AEFC}"/>
                    </a:ext>
                  </a:extLst>
                </p:cNvPr>
                <p:cNvCxnSpPr>
                  <a:cxnSpLocks/>
                  <a:stCxn id="25" idx="6"/>
                </p:cNvCxnSpPr>
                <p:nvPr/>
              </p:nvCxnSpPr>
              <p:spPr>
                <a:xfrm>
                  <a:off x="11818896" y="4107394"/>
                  <a:ext cx="373104" cy="0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D043E51-5C85-41FC-8CFD-8E029A7E0C23}"/>
                  </a:ext>
                </a:extLst>
              </p:cNvPr>
              <p:cNvGrpSpPr/>
              <p:nvPr/>
            </p:nvGrpSpPr>
            <p:grpSpPr>
              <a:xfrm>
                <a:off x="9115807" y="3256305"/>
                <a:ext cx="1032744" cy="1622158"/>
                <a:chOff x="9115807" y="3256305"/>
                <a:chExt cx="1032744" cy="1622158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1ACE7B8-34F8-4F98-8920-EA691D6ECB86}"/>
                    </a:ext>
                  </a:extLst>
                </p:cNvPr>
                <p:cNvSpPr txBox="1"/>
                <p:nvPr/>
              </p:nvSpPr>
              <p:spPr>
                <a:xfrm>
                  <a:off x="9257544" y="3256305"/>
                  <a:ext cx="838939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i="1" dirty="0"/>
                    <a:t>w</a:t>
                  </a:r>
                  <a:r>
                    <a:rPr lang="en-US" sz="1350" i="1" baseline="-25000" dirty="0"/>
                    <a:t>0</a:t>
                  </a:r>
                  <a:endParaRPr lang="en-US" sz="1350" i="1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A74042-FB53-4D4D-A9B4-8182C5B3E76A}"/>
                    </a:ext>
                  </a:extLst>
                </p:cNvPr>
                <p:cNvSpPr txBox="1"/>
                <p:nvPr/>
              </p:nvSpPr>
              <p:spPr>
                <a:xfrm>
                  <a:off x="9115807" y="3785041"/>
                  <a:ext cx="838939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i="1" dirty="0"/>
                    <a:t>w</a:t>
                  </a:r>
                  <a:r>
                    <a:rPr lang="en-US" sz="1350" i="1" baseline="-25000" dirty="0"/>
                    <a:t>1</a:t>
                  </a:r>
                  <a:endParaRPr lang="en-US" sz="1350" i="1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8E9CE30-6714-4BB6-9572-5E59A940D67D}"/>
                    </a:ext>
                  </a:extLst>
                </p:cNvPr>
                <p:cNvSpPr txBox="1"/>
                <p:nvPr/>
              </p:nvSpPr>
              <p:spPr>
                <a:xfrm>
                  <a:off x="9309612" y="4478354"/>
                  <a:ext cx="838939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i="1" dirty="0" err="1"/>
                    <a:t>w</a:t>
                  </a:r>
                  <a:r>
                    <a:rPr lang="en-US" sz="1350" i="1" baseline="-25000" dirty="0" err="1"/>
                    <a:t>m</a:t>
                  </a:r>
                  <a:endParaRPr lang="en-US" sz="1350" i="1" dirty="0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557A19-BF8F-465F-803C-D502068183E4}"/>
                </a:ext>
              </a:extLst>
            </p:cNvPr>
            <p:cNvSpPr txBox="1"/>
            <p:nvPr/>
          </p:nvSpPr>
          <p:spPr>
            <a:xfrm rot="5400000">
              <a:off x="7879140" y="3725110"/>
              <a:ext cx="2615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939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 err="1"/>
              <a:t>Minskey</a:t>
            </a:r>
            <a:r>
              <a:rPr lang="en-US" dirty="0"/>
              <a:t> and </a:t>
            </a:r>
            <a:r>
              <a:rPr lang="en-US" dirty="0" err="1"/>
              <a:t>Papert</a:t>
            </a:r>
            <a:r>
              <a:rPr lang="en-US" dirty="0"/>
              <a:t> in their discussion of </a:t>
            </a:r>
            <a:r>
              <a:rPr lang="en-US" dirty="0" err="1"/>
              <a:t>perceptrons</a:t>
            </a:r>
            <a:r>
              <a:rPr lang="en-US" dirty="0"/>
              <a:t> and XOR argued that a multi-layered network was needed to capture XOR logic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44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Minskey</a:t>
            </a:r>
            <a:r>
              <a:rPr lang="en-US" dirty="0"/>
              <a:t> and </a:t>
            </a:r>
            <a:r>
              <a:rPr lang="en-US" dirty="0" err="1"/>
              <a:t>Papert</a:t>
            </a:r>
            <a:r>
              <a:rPr lang="en-US" dirty="0"/>
              <a:t> in their discussion of </a:t>
            </a:r>
            <a:r>
              <a:rPr lang="en-US" dirty="0" err="1"/>
              <a:t>perceptrons</a:t>
            </a:r>
            <a:r>
              <a:rPr lang="en-US" dirty="0"/>
              <a:t> and XOR argued that a multi-layered network was needed to capture XOR logic</a:t>
            </a:r>
          </a:p>
          <a:p>
            <a:endParaRPr lang="en-US" dirty="0"/>
          </a:p>
          <a:p>
            <a:r>
              <a:rPr lang="en-US" dirty="0"/>
              <a:t>What is a multi-layered network? </a:t>
            </a:r>
          </a:p>
          <a:p>
            <a:pPr lvl="1"/>
            <a:r>
              <a:rPr lang="en-US" dirty="0"/>
              <a:t>Between the inputs and the aggregation (which can be thought of as an output), add a layer of neurons</a:t>
            </a:r>
          </a:p>
          <a:p>
            <a:pPr lvl="1"/>
            <a:r>
              <a:rPr lang="en-US" dirty="0"/>
              <a:t>This layer can be of arbitrary length but is connected to the input layer</a:t>
            </a:r>
          </a:p>
          <a:p>
            <a:pPr lvl="1"/>
            <a:r>
              <a:rPr lang="en-US" dirty="0"/>
              <a:t>We can add additional layers to this (we’ll focus on one added layer for now)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59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Minskey</a:t>
            </a:r>
            <a:r>
              <a:rPr lang="en-US" dirty="0"/>
              <a:t> and </a:t>
            </a:r>
            <a:r>
              <a:rPr lang="en-US" dirty="0" err="1"/>
              <a:t>Papert</a:t>
            </a:r>
            <a:r>
              <a:rPr lang="en-US" dirty="0"/>
              <a:t> in their discussion of </a:t>
            </a:r>
            <a:r>
              <a:rPr lang="en-US" dirty="0" err="1"/>
              <a:t>perceptrons</a:t>
            </a:r>
            <a:r>
              <a:rPr lang="en-US" dirty="0"/>
              <a:t> and XOR argued that a multi-layered network was needed to capture XOR logic</a:t>
            </a:r>
          </a:p>
          <a:p>
            <a:endParaRPr lang="en-US" dirty="0"/>
          </a:p>
          <a:p>
            <a:r>
              <a:rPr lang="en-US" dirty="0"/>
              <a:t>What is a multi-layered network? </a:t>
            </a:r>
          </a:p>
          <a:p>
            <a:pPr lvl="1"/>
            <a:r>
              <a:rPr lang="en-US" dirty="0"/>
              <a:t>Between the inputs and the aggregation (which can be thought of as an output), add a layer of neurons</a:t>
            </a:r>
          </a:p>
          <a:p>
            <a:pPr lvl="1"/>
            <a:r>
              <a:rPr lang="en-US" dirty="0"/>
              <a:t>This layer can be of arbitrary length but is connected to the input layer</a:t>
            </a:r>
          </a:p>
          <a:p>
            <a:pPr lvl="1"/>
            <a:r>
              <a:rPr lang="en-US" dirty="0"/>
              <a:t>We can add additional layers to this (we’ll focus on one added layer for now)</a:t>
            </a:r>
          </a:p>
          <a:p>
            <a:pPr lvl="1"/>
            <a:endParaRPr lang="en-US" dirty="0"/>
          </a:p>
          <a:p>
            <a:r>
              <a:rPr lang="en-US" dirty="0"/>
              <a:t>Neural networks with a single hidden layer are universal approximators</a:t>
            </a:r>
          </a:p>
          <a:p>
            <a:pPr lvl="1"/>
            <a:r>
              <a:rPr lang="en-US" dirty="0"/>
              <a:t>They can mimic any(!!!)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BAFE-8C2C-4B05-A379-FF42E9B59C3C}"/>
              </a:ext>
            </a:extLst>
          </p:cNvPr>
          <p:cNvSpPr txBox="1"/>
          <p:nvPr/>
        </p:nvSpPr>
        <p:spPr>
          <a:xfrm>
            <a:off x="7095129" y="5323798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FE76F6-963E-4EB4-9B4F-0B09381E3D7C}"/>
              </a:ext>
            </a:extLst>
          </p:cNvPr>
          <p:cNvGrpSpPr/>
          <p:nvPr/>
        </p:nvGrpSpPr>
        <p:grpSpPr>
          <a:xfrm>
            <a:off x="813770" y="2729092"/>
            <a:ext cx="2947730" cy="2033570"/>
            <a:chOff x="6199773" y="1636667"/>
            <a:chExt cx="3930307" cy="27114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3FE6813-1F1E-4FBC-8EEC-19775097C250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700CA7BB-0C10-4114-8E2F-5AA4ACECD5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609FCE9B-CE3A-4677-B98A-94A7ADC23C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48F8FE-EC99-442C-AC23-696918130D6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371734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3BAFE-8C2C-4B05-A379-FF42E9B59C3C}"/>
              </a:ext>
            </a:extLst>
          </p:cNvPr>
          <p:cNvSpPr txBox="1"/>
          <p:nvPr/>
        </p:nvSpPr>
        <p:spPr>
          <a:xfrm>
            <a:off x="7095129" y="5323798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C0B9F4-54EF-4EA8-AA28-6CF111A4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55" y="2707747"/>
            <a:ext cx="4145758" cy="203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97BE922-2532-4B71-9B39-03271CD9380C}"/>
              </a:ext>
            </a:extLst>
          </p:cNvPr>
          <p:cNvGrpSpPr/>
          <p:nvPr/>
        </p:nvGrpSpPr>
        <p:grpSpPr>
          <a:xfrm>
            <a:off x="813770" y="2729092"/>
            <a:ext cx="2947730" cy="2033570"/>
            <a:chOff x="6199773" y="1636667"/>
            <a:chExt cx="3930307" cy="271142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151A6A0-5892-4830-A4A8-689EF1153370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1" name="Picture 4">
                <a:extLst>
                  <a:ext uri="{FF2B5EF4-FFF2-40B4-BE49-F238E27FC236}">
                    <a16:creationId xmlns:a16="http://schemas.microsoft.com/office/drawing/2014/main" id="{212B01BB-E137-417E-92CD-B610D10897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A84054B9-E296-4DDA-9450-7F15EF2C09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7C3328C-899A-4AC3-B993-043FE33856C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754865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/>
              <a:t>Neural networks are just that – a network of neurons</a:t>
            </a:r>
          </a:p>
          <a:p>
            <a:pPr lvl="1"/>
            <a:r>
              <a:rPr lang="en-US" dirty="0"/>
              <a:t>Neurons are represented as </a:t>
            </a:r>
            <a:r>
              <a:rPr lang="en-US" dirty="0" err="1"/>
              <a:t>perceptrons</a:t>
            </a:r>
            <a:endParaRPr lang="en-US" dirty="0"/>
          </a:p>
          <a:p>
            <a:pPr lvl="1"/>
            <a:r>
              <a:rPr lang="en-US" dirty="0"/>
              <a:t>Sometimes called artificial neural networks (ANNs)</a:t>
            </a:r>
          </a:p>
          <a:p>
            <a:pPr lvl="1"/>
            <a:r>
              <a:rPr lang="en-US" dirty="0"/>
              <a:t>Sometimes called multi-layer </a:t>
            </a:r>
            <a:r>
              <a:rPr lang="en-US" dirty="0" err="1"/>
              <a:t>perceptrons</a:t>
            </a:r>
            <a:r>
              <a:rPr lang="en-US" dirty="0"/>
              <a:t> (MLPs; though network architecture may disqualify some from being MLPs; MLPs are “vanilla”)</a:t>
            </a:r>
          </a:p>
          <a:p>
            <a:pPr lvl="1"/>
            <a:r>
              <a:rPr lang="en-US" dirty="0"/>
              <a:t>Neurons are sometimes called “units”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38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37749E-F90F-445C-9888-2CA637ED23EE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232D467-3607-411D-9230-8F046A0865C2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112ECD40-5018-405D-9281-8BA97AE1A3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648C40F1-E2A1-4515-8A4A-AB4243D7BD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B6AC56-A9A1-4DA5-B223-8DC180608572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39235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92A247C-B0BA-4871-81C2-C7DCFC900C65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F8F78EE-4202-4492-A006-A812A5F44A2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41DEA2BA-9D1D-4960-863D-31323EBBF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52234C79-64F6-4A83-A6BC-7CD3E0699A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8BCA58-4F99-40E0-8F4F-04E100FD48B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99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6" y="1041400"/>
            <a:ext cx="5137780" cy="358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90" y="1397000"/>
            <a:ext cx="5636210" cy="3441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6236" y="4838700"/>
            <a:ext cx="559036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Several big improvements in recent years in NLP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Machine Translation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Sentiment Analysis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Dialogue Agents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Question Answering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Text Classification     </a:t>
            </a:r>
            <a:r>
              <a:rPr kumimoji="0" lang="mr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Mangal" panose="02040503050203030202" pitchFamily="18" charset="0"/>
              </a:rPr>
              <a:t>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1280" y="182563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/>
                <a:ea typeface="+mj-ea"/>
                <a:cs typeface="+mj-cs"/>
              </a:rPr>
              <a:t>State of the art in </a:t>
            </a:r>
            <a:r>
              <a:rPr kumimoji="0" lang="mr-I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ook Antiqua"/>
                <a:ea typeface="+mj-ea"/>
                <a:cs typeface="Mangal" panose="02040503050203030202" pitchFamily="18" charset="0"/>
              </a:rPr>
              <a:t>…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ook Antiqua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48100" y="5419636"/>
            <a:ext cx="508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Leverage different levels of representation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words &amp; characters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syntax &amp; semantics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71F02C-9ED6-ED41-B75D-527B2AC377F6}"/>
              </a:ext>
            </a:extLst>
          </p:cNvPr>
          <p:cNvSpPr/>
          <p:nvPr/>
        </p:nvSpPr>
        <p:spPr>
          <a:xfrm>
            <a:off x="5190932" y="6431128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" pitchFamily="2" charset="0"/>
              </a:rPr>
              <a:t>slides adapted from </a:t>
            </a:r>
            <a:r>
              <a:rPr lang="en-US" i="1" dirty="0" err="1"/>
              <a:t>Ismini</a:t>
            </a:r>
            <a:r>
              <a:rPr lang="en-US" i="1" dirty="0"/>
              <a:t> </a:t>
            </a:r>
            <a:r>
              <a:rPr lang="en-US" i="1" dirty="0" err="1"/>
              <a:t>Lourentzou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6048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C30010-1746-410E-A89E-0FB1BC828EFC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F1FE95-C306-4330-870E-0AB72182207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67D30278-974E-4332-8EE9-1B340B91AC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692109F8-2B51-42A5-9AC8-C4D621EE69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B089F3-2382-42CE-A145-F1B9D7772523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762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6C30010-1746-410E-A89E-0FB1BC828EFC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7F1FE95-C306-4330-870E-0AB72182207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67D30278-974E-4332-8EE9-1B340B91AC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692109F8-2B51-42A5-9AC8-C4D621EE69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3B089F3-2382-42CE-A145-F1B9D7772523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023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5F6B845-B742-43DB-BC0D-34D41C4CD029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93B5903-1A3E-40BD-82C1-604FFED1E48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7A551FFF-2121-4750-82C7-1DA9BD36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4970372E-4B18-4BF6-9B77-6B67B5A5B0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9923D4-BF90-4ACE-ADC9-F84E2F5BC98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521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98DD549-E62C-4135-A0E7-00E8F6FC15AD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4F581DC-C230-45E6-9CE4-F0D10A27B813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E38DFE8C-0B5A-41A8-9546-6664B11C39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DC19EE11-093E-4A24-95C3-2176EC144C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576E3B-FA70-4F74-9713-5FEBB67BC4F0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846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0155B12-A64B-433B-B298-6E9FF7E17111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34B5DD6-587D-4678-B530-869DEFA5BF8B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6" name="Picture 4">
                <a:extLst>
                  <a:ext uri="{FF2B5EF4-FFF2-40B4-BE49-F238E27FC236}">
                    <a16:creationId xmlns:a16="http://schemas.microsoft.com/office/drawing/2014/main" id="{36CDF876-973B-4888-A052-4E279AF4C0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>
                <a:extLst>
                  <a:ext uri="{FF2B5EF4-FFF2-40B4-BE49-F238E27FC236}">
                    <a16:creationId xmlns:a16="http://schemas.microsoft.com/office/drawing/2014/main" id="{2E4F5B0F-4CE2-4E61-96B1-69AD5F19E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06C9F5A-029E-4B02-9A94-2B512A77135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520739"/>
                  </p:ext>
                </p:extLst>
              </p:nvPr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6520739"/>
                  </p:ext>
                </p:extLst>
              </p:nvPr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t="-2564" r="-202174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l="-200000" t="-2564" r="-2174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202564" r="-20217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0000" t="-202564" r="-2174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E8B57C0-AAA8-4AA2-9C89-8365CD9C4A3C}"/>
              </a:ext>
            </a:extLst>
          </p:cNvPr>
          <p:cNvGrpSpPr/>
          <p:nvPr/>
        </p:nvGrpSpPr>
        <p:grpSpPr>
          <a:xfrm>
            <a:off x="6662228" y="3408220"/>
            <a:ext cx="1434443" cy="220203"/>
            <a:chOff x="9456597" y="3319017"/>
            <a:chExt cx="1912591" cy="2936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762A2-4A29-4716-B676-85A375B00CB2}"/>
                </a:ext>
              </a:extLst>
            </p:cNvPr>
            <p:cNvSpPr txBox="1"/>
            <p:nvPr/>
          </p:nvSpPr>
          <p:spPr>
            <a:xfrm rot="5400000">
              <a:off x="9518157" y="3274072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36C49E-CDCE-4A8C-A515-BA55C5CB2B00}"/>
                </a:ext>
              </a:extLst>
            </p:cNvPr>
            <p:cNvSpPr txBox="1"/>
            <p:nvPr/>
          </p:nvSpPr>
          <p:spPr>
            <a:xfrm rot="5400000">
              <a:off x="11030639" y="3257457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F8C29-4416-48E1-B259-DD3C8CDE5AB0}"/>
                </a:ext>
              </a:extLst>
            </p:cNvPr>
            <p:cNvSpPr txBox="1"/>
            <p:nvPr/>
          </p:nvSpPr>
          <p:spPr>
            <a:xfrm rot="2701597">
              <a:off x="10274399" y="3259793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/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14153B8-48C6-4D04-B380-25DCB9A08042}"/>
              </a:ext>
            </a:extLst>
          </p:cNvPr>
          <p:cNvSpPr txBox="1"/>
          <p:nvPr/>
        </p:nvSpPr>
        <p:spPr>
          <a:xfrm>
            <a:off x="6403030" y="4528320"/>
            <a:ext cx="202161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 is number of neurons in input and M is number of neurons in output</a:t>
            </a:r>
          </a:p>
        </p:txBody>
      </p:sp>
    </p:spTree>
    <p:extLst>
      <p:ext uri="{BB962C8B-B14F-4D97-AF65-F5344CB8AC3E}">
        <p14:creationId xmlns:p14="http://schemas.microsoft.com/office/powerpoint/2010/main" val="1662708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D4ACAF1-7EA2-4FCB-8322-A13C9A4B211D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A98AA9-986C-4DC8-B66A-59B9E2A30530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55B05254-3818-45C0-A3C4-DF58ECD562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F560459A-768F-4DD4-A520-389F71E154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6CE11AF-1709-4E2D-B84B-B7F4D2543451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t="-2564" r="-202174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l="-200000" t="-2564" r="-2174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202564" r="-20217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0000" t="-202564" r="-2174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E8B57C0-AAA8-4AA2-9C89-8365CD9C4A3C}"/>
              </a:ext>
            </a:extLst>
          </p:cNvPr>
          <p:cNvGrpSpPr/>
          <p:nvPr/>
        </p:nvGrpSpPr>
        <p:grpSpPr>
          <a:xfrm>
            <a:off x="6662228" y="3408220"/>
            <a:ext cx="1434443" cy="220203"/>
            <a:chOff x="9456597" y="3319017"/>
            <a:chExt cx="1912591" cy="2936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762A2-4A29-4716-B676-85A375B00CB2}"/>
                </a:ext>
              </a:extLst>
            </p:cNvPr>
            <p:cNvSpPr txBox="1"/>
            <p:nvPr/>
          </p:nvSpPr>
          <p:spPr>
            <a:xfrm rot="5400000">
              <a:off x="9518157" y="3274072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36C49E-CDCE-4A8C-A515-BA55C5CB2B00}"/>
                </a:ext>
              </a:extLst>
            </p:cNvPr>
            <p:cNvSpPr txBox="1"/>
            <p:nvPr/>
          </p:nvSpPr>
          <p:spPr>
            <a:xfrm rot="5400000">
              <a:off x="11030639" y="3257457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F8C29-4416-48E1-B259-DD3C8CDE5AB0}"/>
                </a:ext>
              </a:extLst>
            </p:cNvPr>
            <p:cNvSpPr txBox="1"/>
            <p:nvPr/>
          </p:nvSpPr>
          <p:spPr>
            <a:xfrm rot="2701597">
              <a:off x="10274399" y="3259793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/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14153B8-48C6-4D04-B380-25DCB9A08042}"/>
              </a:ext>
            </a:extLst>
          </p:cNvPr>
          <p:cNvSpPr txBox="1"/>
          <p:nvPr/>
        </p:nvSpPr>
        <p:spPr>
          <a:xfrm>
            <a:off x="6403030" y="4528320"/>
            <a:ext cx="202161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 is number of neurons in input and M is number of neurons in 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5F248-2659-4BA5-89D7-48C015FBFFD0}"/>
              </a:ext>
            </a:extLst>
          </p:cNvPr>
          <p:cNvSpPr txBox="1"/>
          <p:nvPr/>
        </p:nvSpPr>
        <p:spPr>
          <a:xfrm>
            <a:off x="870617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1</a:t>
            </a:r>
          </a:p>
        </p:txBody>
      </p:sp>
    </p:spTree>
    <p:extLst>
      <p:ext uri="{BB962C8B-B14F-4D97-AF65-F5344CB8AC3E}">
        <p14:creationId xmlns:p14="http://schemas.microsoft.com/office/powerpoint/2010/main" val="293585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388F1CF-4EF3-4853-842C-09D3525F6024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EE35700-68F2-421C-8C73-5AB56C1FD60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E945C19C-180A-4F88-AD5D-FDC5488D39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0199CF16-9C49-42E9-9A59-AE611E830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B8BFC4-485D-41AD-99F9-B999BD2EB4B5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t="-2564" r="-202174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l="-200000" t="-2564" r="-2174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202564" r="-20217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0000" t="-202564" r="-2174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E8B57C0-AAA8-4AA2-9C89-8365CD9C4A3C}"/>
              </a:ext>
            </a:extLst>
          </p:cNvPr>
          <p:cNvGrpSpPr/>
          <p:nvPr/>
        </p:nvGrpSpPr>
        <p:grpSpPr>
          <a:xfrm>
            <a:off x="6662228" y="3408220"/>
            <a:ext cx="1434443" cy="220203"/>
            <a:chOff x="9456597" y="3319017"/>
            <a:chExt cx="1912591" cy="2936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762A2-4A29-4716-B676-85A375B00CB2}"/>
                </a:ext>
              </a:extLst>
            </p:cNvPr>
            <p:cNvSpPr txBox="1"/>
            <p:nvPr/>
          </p:nvSpPr>
          <p:spPr>
            <a:xfrm rot="5400000">
              <a:off x="9518157" y="3274072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36C49E-CDCE-4A8C-A515-BA55C5CB2B00}"/>
                </a:ext>
              </a:extLst>
            </p:cNvPr>
            <p:cNvSpPr txBox="1"/>
            <p:nvPr/>
          </p:nvSpPr>
          <p:spPr>
            <a:xfrm rot="5400000">
              <a:off x="11030639" y="3257457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F8C29-4416-48E1-B259-DD3C8CDE5AB0}"/>
                </a:ext>
              </a:extLst>
            </p:cNvPr>
            <p:cNvSpPr txBox="1"/>
            <p:nvPr/>
          </p:nvSpPr>
          <p:spPr>
            <a:xfrm rot="2701597">
              <a:off x="10274399" y="3259793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/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14153B8-48C6-4D04-B380-25DCB9A08042}"/>
              </a:ext>
            </a:extLst>
          </p:cNvPr>
          <p:cNvSpPr txBox="1"/>
          <p:nvPr/>
        </p:nvSpPr>
        <p:spPr>
          <a:xfrm>
            <a:off x="6403030" y="4528320"/>
            <a:ext cx="202161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 is number of neurons in input and M is number of neurons in 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5F248-2659-4BA5-89D7-48C015FBFFD0}"/>
              </a:ext>
            </a:extLst>
          </p:cNvPr>
          <p:cNvSpPr txBox="1"/>
          <p:nvPr/>
        </p:nvSpPr>
        <p:spPr>
          <a:xfrm>
            <a:off x="870617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02D36A-1B7D-4CDB-9774-25B95AFA1BF7}"/>
              </a:ext>
            </a:extLst>
          </p:cNvPr>
          <p:cNvSpPr txBox="1"/>
          <p:nvPr/>
        </p:nvSpPr>
        <p:spPr>
          <a:xfrm>
            <a:off x="1589849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M</a:t>
            </a:r>
          </a:p>
        </p:txBody>
      </p:sp>
    </p:spTree>
    <p:extLst>
      <p:ext uri="{BB962C8B-B14F-4D97-AF65-F5344CB8AC3E}">
        <p14:creationId xmlns:p14="http://schemas.microsoft.com/office/powerpoint/2010/main" val="761483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542EBC2-B7DA-44CF-840B-32D3AFD35245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B8C9390-32F7-4336-9F62-D91FAB1F2286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38" name="Picture 4">
                <a:extLst>
                  <a:ext uri="{FF2B5EF4-FFF2-40B4-BE49-F238E27FC236}">
                    <a16:creationId xmlns:a16="http://schemas.microsoft.com/office/drawing/2014/main" id="{F3540755-702B-49D1-B6C7-E95E82CDB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>
                <a:extLst>
                  <a:ext uri="{FF2B5EF4-FFF2-40B4-BE49-F238E27FC236}">
                    <a16:creationId xmlns:a16="http://schemas.microsoft.com/office/drawing/2014/main" id="{E66BDD8E-392F-45F5-BBFD-19B72F7ABD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5D3EA-8D7F-436E-A817-2E35371288E4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C8501-A07F-4827-9EBC-DA05A7E57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/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0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1C02C3-63D8-4B49-A934-9B486AFFF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601861"/>
                <a:ext cx="685800" cy="386068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/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6B47E-2ECD-4A6C-8DCA-08B8AFB78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151320"/>
                <a:ext cx="685800" cy="383759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/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AA9E6A-269D-4EC2-AA06-F1ED54D8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3664346"/>
                <a:ext cx="685800" cy="38433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65C238-9569-4A96-BBA9-36712330E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/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EF66BA-C95F-44E3-BEFB-12A0DD9B6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316321"/>
                <a:ext cx="685800" cy="371961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/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D0697C-287F-4EDD-9F7B-BFD9D1D2F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2842966"/>
                <a:ext cx="685800" cy="372474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/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CA9E1E7-ADFE-439C-847D-ED8E4805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367400"/>
                <a:ext cx="685800" cy="373885"/>
              </a:xfrm>
              <a:prstGeom prst="rect">
                <a:avLst/>
              </a:prstGeom>
              <a:blipFill>
                <a:blip r:embed="rId11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/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4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46DAC7-0939-4F83-8053-6C36481A0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3903663"/>
                <a:ext cx="685800" cy="37170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2EB34-2D07-430B-8970-4A9B56059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4A6F1E-0DA4-428B-9371-6E3180685D16}"/>
              </a:ext>
            </a:extLst>
          </p:cNvPr>
          <p:cNvSpPr/>
          <p:nvPr/>
        </p:nvSpPr>
        <p:spPr>
          <a:xfrm>
            <a:off x="1581765" y="2316320"/>
            <a:ext cx="602840" cy="188144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018794-D054-494C-9BAC-72B7F668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3E4D0687-20D5-432B-9D94-42849F45D65A}"/>
              </a:ext>
            </a:extLst>
          </p:cNvPr>
          <p:cNvSpPr/>
          <p:nvPr/>
        </p:nvSpPr>
        <p:spPr>
          <a:xfrm>
            <a:off x="3050977" y="2316320"/>
            <a:ext cx="602840" cy="188144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2761AD-156A-4ECD-8C30-EC884D0E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10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24">
                <a:extLst>
                  <a:ext uri="{FF2B5EF4-FFF2-40B4-BE49-F238E27FC236}">
                    <a16:creationId xmlns:a16="http://schemas.microsoft.com/office/drawing/2014/main" id="{42C43BA9-16E8-4EEE-ABEE-0829BA9D99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88616" y="2778916"/>
              <a:ext cx="1731012" cy="146634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04">
                      <a:extLst>
                        <a:ext uri="{9D8B030D-6E8A-4147-A177-3AD203B41FA5}">
                          <a16:colId xmlns:a16="http://schemas.microsoft.com/office/drawing/2014/main" val="2212910374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365091585"/>
                        </a:ext>
                      </a:extLst>
                    </a:gridCol>
                    <a:gridCol w="577004">
                      <a:extLst>
                        <a:ext uri="{9D8B030D-6E8A-4147-A177-3AD203B41FA5}">
                          <a16:colId xmlns:a16="http://schemas.microsoft.com/office/drawing/2014/main" val="2100984799"/>
                        </a:ext>
                      </a:extLst>
                    </a:gridCol>
                  </a:tblGrid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t="-2564" r="-202174" b="-2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6"/>
                          <a:stretch>
                            <a:fillRect l="-200000" t="-2564" r="-2174" b="-20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71918208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23303469"/>
                      </a:ext>
                    </a:extLst>
                  </a:tr>
                  <a:tr h="488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202564" r="-20217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200000" t="-202564" r="-2174" b="-25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76264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E8B57C0-AAA8-4AA2-9C89-8365CD9C4A3C}"/>
              </a:ext>
            </a:extLst>
          </p:cNvPr>
          <p:cNvGrpSpPr/>
          <p:nvPr/>
        </p:nvGrpSpPr>
        <p:grpSpPr>
          <a:xfrm>
            <a:off x="6662228" y="3408220"/>
            <a:ext cx="1434443" cy="220203"/>
            <a:chOff x="9456597" y="3319017"/>
            <a:chExt cx="1912591" cy="2936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6762A2-4A29-4716-B676-85A375B00CB2}"/>
                </a:ext>
              </a:extLst>
            </p:cNvPr>
            <p:cNvSpPr txBox="1"/>
            <p:nvPr/>
          </p:nvSpPr>
          <p:spPr>
            <a:xfrm rot="5400000">
              <a:off x="9518157" y="3274072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36C49E-CDCE-4A8C-A515-BA55C5CB2B00}"/>
                </a:ext>
              </a:extLst>
            </p:cNvPr>
            <p:cNvSpPr txBox="1"/>
            <p:nvPr/>
          </p:nvSpPr>
          <p:spPr>
            <a:xfrm rot="5400000">
              <a:off x="11030639" y="3257457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CF8C29-4416-48E1-B259-DD3C8CDE5AB0}"/>
                </a:ext>
              </a:extLst>
            </p:cNvPr>
            <p:cNvSpPr txBox="1"/>
            <p:nvPr/>
          </p:nvSpPr>
          <p:spPr>
            <a:xfrm rot="2701597">
              <a:off x="10274399" y="3259793"/>
              <a:ext cx="27698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/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EF959E-965F-41D4-94F8-3C412E702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556" y="3395053"/>
                <a:ext cx="929149" cy="306879"/>
              </a:xfrm>
              <a:prstGeom prst="rect">
                <a:avLst/>
              </a:prstGeom>
              <a:blipFill>
                <a:blip r:embed="rId1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14153B8-48C6-4D04-B380-25DCB9A08042}"/>
              </a:ext>
            </a:extLst>
          </p:cNvPr>
          <p:cNvSpPr txBox="1"/>
          <p:nvPr/>
        </p:nvSpPr>
        <p:spPr>
          <a:xfrm>
            <a:off x="6403030" y="4528320"/>
            <a:ext cx="202161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 is number of neurons in input and M is number of neurons in 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A5F248-2659-4BA5-89D7-48C015FBFFD0}"/>
              </a:ext>
            </a:extLst>
          </p:cNvPr>
          <p:cNvSpPr txBox="1"/>
          <p:nvPr/>
        </p:nvSpPr>
        <p:spPr>
          <a:xfrm>
            <a:off x="870617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02D36A-1B7D-4CDB-9774-25B95AFA1BF7}"/>
              </a:ext>
            </a:extLst>
          </p:cNvPr>
          <p:cNvSpPr txBox="1"/>
          <p:nvPr/>
        </p:nvSpPr>
        <p:spPr>
          <a:xfrm>
            <a:off x="1589849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N x 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52F99B-EECD-4758-ACF4-E3DF7292F621}"/>
              </a:ext>
            </a:extLst>
          </p:cNvPr>
          <p:cNvSpPr txBox="1"/>
          <p:nvPr/>
        </p:nvSpPr>
        <p:spPr>
          <a:xfrm>
            <a:off x="2309081" y="5345217"/>
            <a:ext cx="956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5"/>
                </a:solidFill>
              </a:rPr>
              <a:t>M x 1</a:t>
            </a:r>
          </a:p>
        </p:txBody>
      </p:sp>
    </p:spTree>
    <p:extLst>
      <p:ext uri="{BB962C8B-B14F-4D97-AF65-F5344CB8AC3E}">
        <p14:creationId xmlns:p14="http://schemas.microsoft.com/office/powerpoint/2010/main" val="3510790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F3BAA82-F841-4F50-B173-CF1C7EF4A1E7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F4FA66-BFC0-4BAF-B436-AEC20B842E06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55DEAF84-4371-4BC6-BFDC-183A64FE89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CC13208B-33DC-45E7-9FE7-7B64170280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AD1307E-69B5-4CEC-8872-5BCCAE45FC5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C960BB-E012-415E-A4C3-7583A75B4F01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C960BB-E012-415E-A4C3-7583A75B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A99A9C-39CE-4EFE-9BF6-FBB431A2A9A5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A99A9C-39CE-4EFE-9BF6-FBB431A2A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B8B07-8B0E-431A-99CE-8D64EDD911CA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7B8B07-8B0E-431A-99CE-8D64EDD91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F320F-9E31-4760-A3C5-EB77BA205A1A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8FF320F-9E31-4760-A3C5-EB77BA205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F242C1-FE16-4FFC-AC8B-5575009424ED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F242C1-FE16-4FFC-AC8B-557500942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262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E2C048-5549-408B-B12F-25B9A4DF7B46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413E81A-10BB-4032-87AD-224494679E4B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EF4A660C-7980-4F56-9A8E-2CF6FF506C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DC7B56E9-0048-409E-90A5-9DDDA5226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9E2A93-83D3-424C-AC27-D09D063A1436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489" y="2125267"/>
            <a:ext cx="3809675" cy="3943172"/>
          </a:xfrm>
        </p:spPr>
        <p:txBody>
          <a:bodyPr>
            <a:normAutofit/>
          </a:bodyPr>
          <a:lstStyle/>
          <a:p>
            <a:r>
              <a:rPr lang="en-US" dirty="0"/>
              <a:t>How many weights?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49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85E144-3685-4CA5-9A60-C65E203E4370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85E144-3685-4CA5-9A60-C65E203E4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B98DEF-321B-4DCD-A35F-D769EECEEF46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B98DEF-321B-4DCD-A35F-D769EECEE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E543-ABB5-4838-A19C-C38C6B7FAD5B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BDE543-ABB5-4838-A19C-C38C6B7FA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17882-AF42-4DC2-AC23-7668626B8E16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917882-AF42-4DC2-AC23-7668626B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A3E648-EFDE-4D4C-B63D-DEFA1E98F7C1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A3E648-EFDE-4D4C-B63D-DEFA1E98F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560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CCF353-BED8-45AE-A8CD-D6B8E3CDB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807" y="1911505"/>
            <a:ext cx="5917406" cy="38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C36E8D-9519-4E3E-B858-DA3ADA146BB3}"/>
              </a:ext>
            </a:extLst>
          </p:cNvPr>
          <p:cNvSpPr txBox="1"/>
          <p:nvPr/>
        </p:nvSpPr>
        <p:spPr>
          <a:xfrm>
            <a:off x="7332190" y="5449907"/>
            <a:ext cx="1371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Blausen</a:t>
            </a:r>
            <a:r>
              <a:rPr lang="en-US" sz="1350" dirty="0"/>
              <a:t> Medical</a:t>
            </a:r>
          </a:p>
        </p:txBody>
      </p:sp>
    </p:spTree>
    <p:extLst>
      <p:ext uri="{BB962C8B-B14F-4D97-AF65-F5344CB8AC3E}">
        <p14:creationId xmlns:p14="http://schemas.microsoft.com/office/powerpoint/2010/main" val="129914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2A10AD2-2B72-436B-9A09-F76C6C803810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6519B2-4395-433F-AD89-89891937EE14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A3204003-A27E-4DE5-9390-3CEAB1FF58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6315AFB7-1FD7-403E-9550-834E0B936E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05CA0B-1429-4F93-B18F-8C51C4B60E3A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489" y="2125267"/>
            <a:ext cx="3809675" cy="39431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many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input layer </a:t>
            </a:r>
            <a:r>
              <a:rPr lang="en-US" dirty="0">
                <a:sym typeface="Wingdings" panose="05000000000000000000" pitchFamily="2" charset="2"/>
              </a:rPr>
              <a:t> hidden layer: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3 x 4 = 12 connections/weights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hidden layer  output layer:</a:t>
            </a:r>
          </a:p>
          <a:p>
            <a:pPr marL="0" indent="0">
              <a:buNone/>
            </a:pPr>
            <a:r>
              <a:rPr lang="en-US" dirty="0"/>
              <a:t>4 x 1 = 4 connections/weights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building </a:t>
            </a:r>
            <a:r>
              <a:rPr lang="en-US" dirty="0" err="1"/>
              <a:t>NNets</a:t>
            </a:r>
            <a:r>
              <a:rPr lang="en-US" dirty="0"/>
              <a:t>, we have to optimize/tune all these weights!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DE18C2-11F0-4ABB-9989-531B9DE1FEE1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DE18C2-11F0-4ABB-9989-531B9DE1F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F6AFD-B61E-4408-B3D0-F4652ADF5079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BF6AFD-B61E-4408-B3D0-F4652ADF5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300238-3D9E-4DDC-AE48-769859094D8D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300238-3D9E-4DDC-AE48-769859094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03EC4D-5721-485B-A567-1E24A69A5FEE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03EC4D-5721-485B-A567-1E24A69A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0448B5-DEB8-48A9-BA7B-91632B754A92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0448B5-DEB8-48A9-BA7B-91632B754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776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17B3D26-54A7-4406-8E89-4A42DA73AD1D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537D48A-73E8-4742-837E-36803B50368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E85B85B0-3FDF-4681-AD7B-1EFB6176F8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6331A61C-EEA9-435A-A515-49D93B171E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3BAC84-599A-4429-8B68-16DE69CF925B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DBFC88-AE57-4F50-BA40-C2A31D0BA6E6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DBFC88-AE57-4F50-BA40-C2A31D0BA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988AEC-FAA6-4B5C-BB6C-939451F22B4F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988AEC-FAA6-4B5C-BB6C-939451F2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70985E-7565-4931-B88F-9A4785F3ED73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70985E-7565-4931-B88F-9A4785F3E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F015A4-9263-4C0E-A9DC-AB11578EFA3C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F015A4-9263-4C0E-A9DC-AB11578EF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514694-17C5-4790-93AD-65C008CA77F6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514694-17C5-4790-93AD-65C008CA7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980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4FC62B8-643A-49A7-BB70-84D81B0FA0C7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AC1C06A-6D44-4353-B375-5FC0387F589F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5932ED8E-85EE-43CF-8787-F2F266F06F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44D6E086-C38A-4D5F-8E4D-8073495CF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77DB6B-18F0-4B28-A1C8-552912072592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E9DC16-DF36-4E9E-957D-D3979787DA6B}"/>
              </a:ext>
            </a:extLst>
          </p:cNvPr>
          <p:cNvSpPr txBox="1"/>
          <p:nvPr/>
        </p:nvSpPr>
        <p:spPr>
          <a:xfrm>
            <a:off x="3405679" y="5914429"/>
            <a:ext cx="5111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1566354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1CA8547-8983-4575-A0A1-3003E5882AFC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CEC43E-4058-4BF4-BAA4-65961437EA64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2329E786-E744-4F53-B965-8A33308C4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09CF8379-B324-40B7-A256-071AA4B7DF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096337D-DE31-4529-86AF-9EEA3755CF15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E9DC16-DF36-4E9E-957D-D3979787DA6B}"/>
              </a:ext>
            </a:extLst>
          </p:cNvPr>
          <p:cNvSpPr txBox="1"/>
          <p:nvPr/>
        </p:nvSpPr>
        <p:spPr>
          <a:xfrm>
            <a:off x="4103605" y="5652940"/>
            <a:ext cx="511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</p:txBody>
      </p:sp>
    </p:spTree>
    <p:extLst>
      <p:ext uri="{BB962C8B-B14F-4D97-AF65-F5344CB8AC3E}">
        <p14:creationId xmlns:p14="http://schemas.microsoft.com/office/powerpoint/2010/main" val="440072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D3AE49C-440E-443C-8EB0-2C96996CE813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8711B8E-98AC-4DAF-A374-17DED7044E6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F2C82EFD-E0EA-4315-9109-A5BDD05AF5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7D275522-9135-4BBA-B395-90E8177BA3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B6DC91-B1DA-44EB-A779-2E1DE272847D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0CBCB-D152-45D7-A723-EB82D46D78E7}"/>
              </a:ext>
            </a:extLst>
          </p:cNvPr>
          <p:cNvSpPr txBox="1"/>
          <p:nvPr/>
        </p:nvSpPr>
        <p:spPr>
          <a:xfrm>
            <a:off x="3714494" y="5468274"/>
            <a:ext cx="511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cy-GB" sz="2400" dirty="0"/>
              <a:t>ŷ</a:t>
            </a:r>
            <a:r>
              <a:rPr lang="en-US" sz="2400" dirty="0"/>
              <a:t>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endParaRPr lang="en-US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082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78C1-D378-480A-9847-2928F2E398FD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3F0BCDD-11A1-47A6-9A12-80AA89BF281D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CB4881ED-75ED-47F5-92D7-97C57C4DB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CF681AE1-29F1-4D5B-BA2A-AADD7E05B3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7A162D-6AEA-4BDF-8A76-DDF8B4AC793B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0CBCB-D152-45D7-A723-EB82D46D78E7}"/>
              </a:ext>
            </a:extLst>
          </p:cNvPr>
          <p:cNvSpPr txBox="1"/>
          <p:nvPr/>
        </p:nvSpPr>
        <p:spPr>
          <a:xfrm>
            <a:off x="3433264" y="5557078"/>
            <a:ext cx="511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cy-GB" sz="2400" dirty="0"/>
              <a:t>ŷ</a:t>
            </a:r>
            <a:r>
              <a:rPr lang="en-US" sz="2400" dirty="0"/>
              <a:t>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)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l-GR" sz="2400" dirty="0"/>
              <a:t> 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x))</a:t>
            </a:r>
            <a:endParaRPr lang="en-US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923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05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8C7016-3A97-4771-9D0D-102B2E6966D6}"/>
              </a:ext>
            </a:extLst>
          </p:cNvPr>
          <p:cNvGrpSpPr/>
          <p:nvPr/>
        </p:nvGrpSpPr>
        <p:grpSpPr>
          <a:xfrm>
            <a:off x="3044899" y="3504756"/>
            <a:ext cx="3326405" cy="1602859"/>
            <a:chOff x="4059865" y="3530008"/>
            <a:chExt cx="4435206" cy="2137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36B2DD-C382-42DF-8C81-4D5867097972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DB6EB2B-6688-4A19-86A5-CBC77B0588D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0F339BC-F89B-472F-9FC5-5A4DBCC31F73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81FD3D5B-ED57-4350-B487-A7630F67D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9865" y="3848987"/>
              <a:ext cx="4072270" cy="1499189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512A5-D357-4FED-862E-E8BCAE2FB6D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B25235-054B-4DF6-9354-9DD252135EA1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1102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differentiable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06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</a:t>
            </a:r>
            <a:r>
              <a:rPr lang="en-US" b="1" dirty="0"/>
              <a:t>differentiable</a:t>
            </a:r>
          </a:p>
          <a:p>
            <a:pPr lvl="1"/>
            <a:endParaRPr lang="en-US" dirty="0"/>
          </a:p>
          <a:p>
            <a:r>
              <a:rPr lang="en-US" dirty="0"/>
              <a:t>One alternative:</a:t>
            </a:r>
          </a:p>
          <a:p>
            <a:pPr marL="342900" lvl="1" indent="0">
              <a:buNone/>
            </a:pPr>
            <a:r>
              <a:rPr lang="en-US" dirty="0"/>
              <a:t>Sigmoid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59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DAB78-248D-41F5-8E14-B62ABF644B1E}"/>
              </a:ext>
            </a:extLst>
          </p:cNvPr>
          <p:cNvGrpSpPr/>
          <p:nvPr/>
        </p:nvGrpSpPr>
        <p:grpSpPr>
          <a:xfrm>
            <a:off x="4816575" y="4973020"/>
            <a:ext cx="3326405" cy="1602859"/>
            <a:chOff x="4059865" y="3530008"/>
            <a:chExt cx="4435206" cy="21371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9B8779-32D4-4527-8B04-0842E1F02BCF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3B98D2-A30B-42B4-AAF1-1B17B065ED7B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2D5FBD-EB78-4554-AD5F-3B1B1AE6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34A5E-D3E5-46BF-A85B-233BE1209A5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95D9CE-1118-45CA-B0A1-1C4B976D18FD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p:pic>
        <p:nvPicPr>
          <p:cNvPr id="45" name="Picture 2" descr="Red Circle png download - 724*534 - Free Transparent Sigmoid ...">
            <a:extLst>
              <a:ext uri="{FF2B5EF4-FFF2-40B4-BE49-F238E27FC236}">
                <a16:creationId xmlns:a16="http://schemas.microsoft.com/office/drawing/2014/main" id="{D1F2833F-F953-44D8-9ABD-DCBDAA91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8171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96" y="5073755"/>
            <a:ext cx="4678925" cy="139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/>
              <p:nvPr/>
            </p:nvSpPr>
            <p:spPr>
              <a:xfrm>
                <a:off x="3168030" y="5933819"/>
                <a:ext cx="1181157" cy="393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030" y="5933819"/>
                <a:ext cx="1181157" cy="393762"/>
              </a:xfrm>
              <a:prstGeom prst="rect">
                <a:avLst/>
              </a:prstGeom>
              <a:blipFill>
                <a:blip r:embed="rId5"/>
                <a:stretch>
                  <a:fillRect l="-425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80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90C98-B0AC-4A87-A5B0-E37C5E90477A}"/>
              </a:ext>
            </a:extLst>
          </p:cNvPr>
          <p:cNvSpPr txBox="1"/>
          <p:nvPr/>
        </p:nvSpPr>
        <p:spPr>
          <a:xfrm>
            <a:off x="6575612" y="4972050"/>
            <a:ext cx="125057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Eric </a:t>
            </a:r>
            <a:r>
              <a:rPr lang="en-US" sz="1350" dirty="0" err="1"/>
              <a:t>Chudler</a:t>
            </a:r>
            <a:endParaRPr lang="en-US" sz="135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4288D8B-E990-AB4A-A8C3-C6A283E8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94" y="1690689"/>
            <a:ext cx="6449812" cy="36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10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differentiable</a:t>
            </a:r>
          </a:p>
          <a:p>
            <a:pPr lvl="1"/>
            <a:endParaRPr lang="en-US" dirty="0"/>
          </a:p>
          <a:p>
            <a:r>
              <a:rPr lang="en-US" dirty="0"/>
              <a:t>One alternative:</a:t>
            </a:r>
          </a:p>
          <a:p>
            <a:pPr marL="342900" lvl="1" indent="0">
              <a:buNone/>
            </a:pPr>
            <a:r>
              <a:rPr lang="en-US" dirty="0"/>
              <a:t>Sigmoid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60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DAB78-248D-41F5-8E14-B62ABF644B1E}"/>
              </a:ext>
            </a:extLst>
          </p:cNvPr>
          <p:cNvGrpSpPr/>
          <p:nvPr/>
        </p:nvGrpSpPr>
        <p:grpSpPr>
          <a:xfrm>
            <a:off x="3337996" y="5131684"/>
            <a:ext cx="3326405" cy="1602859"/>
            <a:chOff x="4059865" y="3530008"/>
            <a:chExt cx="4435206" cy="21371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9B8779-32D4-4527-8B04-0842E1F02BCF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3B98D2-A30B-42B4-AAF1-1B17B065ED7B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2D5FBD-EB78-4554-AD5F-3B1B1AE6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34A5E-D3E5-46BF-A85B-233BE1209A5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95D9CE-1118-45CA-B0A1-1C4B976D18FD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p:pic>
        <p:nvPicPr>
          <p:cNvPr id="45" name="Picture 2" descr="Red Circle png download - 724*534 - Free Transparent Sigmoid ...">
            <a:extLst>
              <a:ext uri="{FF2B5EF4-FFF2-40B4-BE49-F238E27FC236}">
                <a16:creationId xmlns:a16="http://schemas.microsoft.com/office/drawing/2014/main" id="{D1F2833F-F953-44D8-9ABD-DCBDAA91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8171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17" y="5232419"/>
            <a:ext cx="4678925" cy="139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/>
              <p:nvPr/>
            </p:nvSpPr>
            <p:spPr>
              <a:xfrm>
                <a:off x="1689451" y="6092483"/>
                <a:ext cx="1181157" cy="393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451" y="6092483"/>
                <a:ext cx="1181157" cy="393762"/>
              </a:xfrm>
              <a:prstGeom prst="rect">
                <a:avLst/>
              </a:prstGeom>
              <a:blipFill>
                <a:blip r:embed="rId5"/>
                <a:stretch>
                  <a:fillRect l="-421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F6AF91-FA57-4607-89D8-2F1455F7AC7D}"/>
              </a:ext>
            </a:extLst>
          </p:cNvPr>
          <p:cNvSpPr txBox="1"/>
          <p:nvPr/>
        </p:nvSpPr>
        <p:spPr>
          <a:xfrm>
            <a:off x="6935403" y="5093918"/>
            <a:ext cx="220859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Makes our threshold = 0.5 (0 is easier to work with)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Has a vanishing gradient problem at extremes</a:t>
            </a:r>
          </a:p>
        </p:txBody>
      </p:sp>
    </p:spTree>
    <p:extLst>
      <p:ext uri="{BB962C8B-B14F-4D97-AF65-F5344CB8AC3E}">
        <p14:creationId xmlns:p14="http://schemas.microsoft.com/office/powerpoint/2010/main" val="3464899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differentiable</a:t>
            </a:r>
          </a:p>
          <a:p>
            <a:pPr lvl="1"/>
            <a:endParaRPr lang="en-US" dirty="0"/>
          </a:p>
          <a:p>
            <a:r>
              <a:rPr lang="en-US" dirty="0"/>
              <a:t>One alternative:</a:t>
            </a:r>
          </a:p>
          <a:p>
            <a:pPr marL="342900" lvl="1" indent="0">
              <a:buNone/>
            </a:pPr>
            <a:r>
              <a:rPr lang="en-US" dirty="0"/>
              <a:t>tanh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61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DAB78-248D-41F5-8E14-B62ABF644B1E}"/>
              </a:ext>
            </a:extLst>
          </p:cNvPr>
          <p:cNvGrpSpPr/>
          <p:nvPr/>
        </p:nvGrpSpPr>
        <p:grpSpPr>
          <a:xfrm>
            <a:off x="3240686" y="5028105"/>
            <a:ext cx="3431873" cy="1602859"/>
            <a:chOff x="4059865" y="3530008"/>
            <a:chExt cx="4575830" cy="21371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9B8779-32D4-4527-8B04-0842E1F02BCF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3B98D2-A30B-42B4-AAF1-1B17B065ED7B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2D5FBD-EB78-4554-AD5F-3B1B1AE6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34A5E-D3E5-46BF-A85B-233BE1209A5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95D9CE-1118-45CA-B0A1-1C4B976D18FD}"/>
                </a:ext>
              </a:extLst>
            </p:cNvPr>
            <p:cNvSpPr txBox="1"/>
            <p:nvPr/>
          </p:nvSpPr>
          <p:spPr>
            <a:xfrm>
              <a:off x="8200103" y="5160710"/>
              <a:ext cx="43559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-1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F6AF91-FA57-4607-89D8-2F1455F7AC7D}"/>
              </a:ext>
            </a:extLst>
          </p:cNvPr>
          <p:cNvSpPr txBox="1"/>
          <p:nvPr/>
        </p:nvSpPr>
        <p:spPr>
          <a:xfrm>
            <a:off x="6838093" y="4990340"/>
            <a:ext cx="22085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Has a vanishing gradient problem at extremes</a:t>
            </a:r>
          </a:p>
        </p:txBody>
      </p:sp>
      <p:pic>
        <p:nvPicPr>
          <p:cNvPr id="14" name="Picture 2" descr="Red Circle png download - 724*534 - Free Transparent Sigmoid ...">
            <a:extLst>
              <a:ext uri="{FF2B5EF4-FFF2-40B4-BE49-F238E27FC236}">
                <a16:creationId xmlns:a16="http://schemas.microsoft.com/office/drawing/2014/main" id="{BA133B85-204F-46D5-899F-8344E754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8171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07" y="5128840"/>
            <a:ext cx="4678925" cy="139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947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247BFE-D92F-4058-B60C-26336D97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92500"/>
          </a:bodyPr>
          <a:lstStyle/>
          <a:p>
            <a:r>
              <a:rPr lang="en-US" dirty="0"/>
              <a:t>Thus far, we’ve spoken about “thresholding” our outputs</a:t>
            </a:r>
          </a:p>
          <a:p>
            <a:pPr lvl="1"/>
            <a:r>
              <a:rPr lang="en-US" dirty="0"/>
              <a:t>We have looked at a step function to do this</a:t>
            </a:r>
          </a:p>
          <a:p>
            <a:pPr lvl="1"/>
            <a:endParaRPr lang="en-US" dirty="0"/>
          </a:p>
          <a:p>
            <a:r>
              <a:rPr lang="en-US" dirty="0"/>
              <a:t>There are some issues with using the step function, however</a:t>
            </a:r>
          </a:p>
          <a:p>
            <a:pPr lvl="1"/>
            <a:r>
              <a:rPr lang="en-US" dirty="0"/>
              <a:t>We’re going to set weights for our network – we will want something differentiable</a:t>
            </a:r>
          </a:p>
          <a:p>
            <a:pPr lvl="1"/>
            <a:endParaRPr lang="en-US" dirty="0"/>
          </a:p>
          <a:p>
            <a:r>
              <a:rPr lang="en-US" dirty="0"/>
              <a:t>One alternative:</a:t>
            </a:r>
          </a:p>
          <a:p>
            <a:pPr marL="342900" lvl="1" indent="0">
              <a:buNone/>
            </a:pPr>
            <a:r>
              <a:rPr lang="en-US" dirty="0" err="1"/>
              <a:t>ReLu</a:t>
            </a:r>
            <a:r>
              <a:rPr lang="en-US" dirty="0"/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62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EDAB78-248D-41F5-8E14-B62ABF644B1E}"/>
              </a:ext>
            </a:extLst>
          </p:cNvPr>
          <p:cNvGrpSpPr/>
          <p:nvPr/>
        </p:nvGrpSpPr>
        <p:grpSpPr>
          <a:xfrm>
            <a:off x="3143340" y="5131684"/>
            <a:ext cx="3326405" cy="1602859"/>
            <a:chOff x="4059865" y="3530008"/>
            <a:chExt cx="4435206" cy="213714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9B8779-32D4-4527-8B04-0842E1F02BCF}"/>
                </a:ext>
              </a:extLst>
            </p:cNvPr>
            <p:cNvSpPr/>
            <p:nvPr/>
          </p:nvSpPr>
          <p:spPr>
            <a:xfrm>
              <a:off x="4059865" y="3530008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03B98D2-A30B-42B4-AAF1-1B17B065ED7B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3848987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2D5FBD-EB78-4554-AD5F-3B1B1AE69E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65" y="5345376"/>
              <a:ext cx="4072270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434A5E-D3E5-46BF-A85B-233BE1209A5C}"/>
                </a:ext>
              </a:extLst>
            </p:cNvPr>
            <p:cNvSpPr txBox="1"/>
            <p:nvPr/>
          </p:nvSpPr>
          <p:spPr>
            <a:xfrm>
              <a:off x="8200103" y="3664321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95D9CE-1118-45CA-B0A1-1C4B976D18FD}"/>
                </a:ext>
              </a:extLst>
            </p:cNvPr>
            <p:cNvSpPr txBox="1"/>
            <p:nvPr/>
          </p:nvSpPr>
          <p:spPr>
            <a:xfrm>
              <a:off x="8200103" y="5160710"/>
              <a:ext cx="2949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/>
              <p:nvPr/>
            </p:nvSpPr>
            <p:spPr>
              <a:xfrm>
                <a:off x="1494796" y="6092483"/>
                <a:ext cx="131882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⁡(0,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B6BCF0-97A7-42BB-BDA7-772CBB4C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796" y="6092483"/>
                <a:ext cx="1318823" cy="207749"/>
              </a:xfrm>
              <a:prstGeom prst="rect">
                <a:avLst/>
              </a:prstGeom>
              <a:blipFill>
                <a:blip r:embed="rId3"/>
                <a:stretch>
                  <a:fillRect l="-3810" t="-5556" r="-4762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5F6AF91-FA57-4607-89D8-2F1455F7AC7D}"/>
              </a:ext>
            </a:extLst>
          </p:cNvPr>
          <p:cNvSpPr txBox="1"/>
          <p:nvPr/>
        </p:nvSpPr>
        <p:spPr>
          <a:xfrm>
            <a:off x="6562634" y="5118418"/>
            <a:ext cx="25813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Piecewise differentiable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No vanishing gradient problem at extremes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However, hard to learn when inputs are negative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7FB3BD-FA94-46E0-BF63-DFD0085C027C}"/>
              </a:ext>
            </a:extLst>
          </p:cNvPr>
          <p:cNvCxnSpPr/>
          <p:nvPr/>
        </p:nvCxnSpPr>
        <p:spPr>
          <a:xfrm>
            <a:off x="3143340" y="6493210"/>
            <a:ext cx="151801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C70315-0445-4B82-BFC2-02E2860B0CE2}"/>
              </a:ext>
            </a:extLst>
          </p:cNvPr>
          <p:cNvCxnSpPr>
            <a:cxnSpLocks/>
          </p:cNvCxnSpPr>
          <p:nvPr/>
        </p:nvCxnSpPr>
        <p:spPr>
          <a:xfrm flipV="1">
            <a:off x="4661352" y="5370918"/>
            <a:ext cx="1536191" cy="11222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177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C3C42E1-B40E-4799-8C7D-92E56AA4695F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0934290-86F1-4D79-986B-6DDCF0878797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9" name="Picture 4">
                <a:extLst>
                  <a:ext uri="{FF2B5EF4-FFF2-40B4-BE49-F238E27FC236}">
                    <a16:creationId xmlns:a16="http://schemas.microsoft.com/office/drawing/2014/main" id="{59EAB81A-B340-4FD6-852F-7982FA6EF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>
                <a:extLst>
                  <a:ext uri="{FF2B5EF4-FFF2-40B4-BE49-F238E27FC236}">
                    <a16:creationId xmlns:a16="http://schemas.microsoft.com/office/drawing/2014/main" id="{BCB16D40-D018-4A96-9D76-B1A90603D1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DDDB54-6E9E-4185-B396-4123947FB7DA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63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0CBCB-D152-45D7-A723-EB82D46D78E7}"/>
              </a:ext>
            </a:extLst>
          </p:cNvPr>
          <p:cNvSpPr txBox="1"/>
          <p:nvPr/>
        </p:nvSpPr>
        <p:spPr>
          <a:xfrm>
            <a:off x="3243994" y="5375376"/>
            <a:ext cx="511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cy-GB" sz="2400" dirty="0"/>
              <a:t>ŷ</a:t>
            </a:r>
            <a:r>
              <a:rPr lang="en-US" sz="2400" dirty="0"/>
              <a:t>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)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l-GR" sz="2400" dirty="0"/>
              <a:t> 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x))</a:t>
            </a:r>
            <a:endParaRPr lang="en-US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E0AD9FA4-36E3-489C-85F7-35FD44074721}"/>
              </a:ext>
            </a:extLst>
          </p:cNvPr>
          <p:cNvSpPr/>
          <p:nvPr/>
        </p:nvSpPr>
        <p:spPr>
          <a:xfrm>
            <a:off x="3681868" y="5779123"/>
            <a:ext cx="516076" cy="385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5D43D8-A266-41B5-A9FA-2741662251D9}"/>
              </a:ext>
            </a:extLst>
          </p:cNvPr>
          <p:cNvSpPr/>
          <p:nvPr/>
        </p:nvSpPr>
        <p:spPr>
          <a:xfrm>
            <a:off x="3642767" y="6165055"/>
            <a:ext cx="516076" cy="385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BC2791-715D-468A-A4FF-9EBAF83071B4}"/>
              </a:ext>
            </a:extLst>
          </p:cNvPr>
          <p:cNvSpPr/>
          <p:nvPr/>
        </p:nvSpPr>
        <p:spPr>
          <a:xfrm>
            <a:off x="5182827" y="6165055"/>
            <a:ext cx="516076" cy="385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39CE5B-242B-4CB5-9B73-EC947975C69D}"/>
              </a:ext>
            </a:extLst>
          </p:cNvPr>
          <p:cNvSpPr/>
          <p:nvPr/>
        </p:nvSpPr>
        <p:spPr>
          <a:xfrm>
            <a:off x="6229646" y="6165055"/>
            <a:ext cx="516076" cy="385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28463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8229600" cy="4297363"/>
          </a:xfrm>
        </p:spPr>
        <p:txBody>
          <a:bodyPr/>
          <a:lstStyle/>
          <a:p>
            <a:r>
              <a:rPr lang="en-US" dirty="0"/>
              <a:t>Express your learning problem in terms of a cost function that should be minimized</a:t>
            </a:r>
          </a:p>
          <a:p>
            <a:r>
              <a:rPr lang="en-US" dirty="0"/>
              <a:t>Starting at initial point, step “downhill” until you reach a minimum</a:t>
            </a:r>
          </a:p>
          <a:p>
            <a:r>
              <a:rPr lang="en-US" dirty="0"/>
              <a:t>Some situations offer a guarantee that the minimum is the global minimum, others don’t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65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03210" y="1447800"/>
          <a:ext cx="1828800" cy="2595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448.3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03625" y="801469"/>
            <a:ext cx="138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response</a:t>
            </a:r>
          </a:p>
          <a:p>
            <a:r>
              <a:rPr lang="en-US"/>
              <a:t>variable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24646" y="8014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variable</a:t>
            </a:r>
          </a:p>
        </p:txBody>
      </p:sp>
      <p:pic>
        <p:nvPicPr>
          <p:cNvPr id="11" name="Picture 10" descr="gd_raw_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5978199" cy="44836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51C39D-3F92-7B45-9347-BBE952F03AF8}"/>
              </a:ext>
            </a:extLst>
          </p:cNvPr>
          <p:cNvSpPr txBox="1"/>
          <p:nvPr/>
        </p:nvSpPr>
        <p:spPr>
          <a:xfrm>
            <a:off x="649583" y="616803"/>
            <a:ext cx="5370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Ex: Gradient Descent for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25604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/>
              <a:pPr/>
              <a:t>66</a:t>
            </a:fld>
            <a:endParaRPr lang="en-US"/>
          </a:p>
        </p:txBody>
      </p:sp>
      <p:pic>
        <p:nvPicPr>
          <p:cNvPr id="6" name="Picture 5" descr="gd_scaled_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73100"/>
            <a:ext cx="7315932" cy="5486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764E7B-4A16-7740-A3D8-3122AB0596ED}"/>
              </a:ext>
            </a:extLst>
          </p:cNvPr>
          <p:cNvSpPr txBox="1"/>
          <p:nvPr/>
        </p:nvSpPr>
        <p:spPr>
          <a:xfrm>
            <a:off x="3796496" y="393539"/>
            <a:ext cx="25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aside test data….</a:t>
            </a:r>
          </a:p>
        </p:txBody>
      </p:sp>
    </p:spTree>
    <p:extLst>
      <p:ext uri="{BB962C8B-B14F-4D97-AF65-F5344CB8AC3E}">
        <p14:creationId xmlns:p14="http://schemas.microsoft.com/office/powerpoint/2010/main" val="39802786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d_contour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" y="13368"/>
            <a:ext cx="4572000" cy="3429000"/>
          </a:xfrm>
          <a:prstGeom prst="rect">
            <a:avLst/>
          </a:prstGeom>
        </p:spPr>
      </p:pic>
      <p:pic>
        <p:nvPicPr>
          <p:cNvPr id="13" name="Picture 12" descr="gd_error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6832"/>
            <a:ext cx="4571999" cy="3429000"/>
          </a:xfrm>
          <a:prstGeom prst="rect">
            <a:avLst/>
          </a:prstGeom>
        </p:spPr>
      </p:pic>
      <p:pic>
        <p:nvPicPr>
          <p:cNvPr id="14" name="Picture 13" descr="gd_regression_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13" y="1447800"/>
            <a:ext cx="4721185" cy="35408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4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d_contour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" y="13368"/>
            <a:ext cx="4572000" cy="3429000"/>
          </a:xfrm>
          <a:prstGeom prst="rect">
            <a:avLst/>
          </a:prstGeom>
        </p:spPr>
      </p:pic>
      <p:pic>
        <p:nvPicPr>
          <p:cNvPr id="3" name="Picture 2" descr="gd_error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3040"/>
            <a:ext cx="4572000" cy="3429000"/>
          </a:xfrm>
          <a:prstGeom prst="rect">
            <a:avLst/>
          </a:prstGeom>
        </p:spPr>
      </p:pic>
      <p:pic>
        <p:nvPicPr>
          <p:cNvPr id="6" name="Picture 5" descr="gd_regression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34" y="1447800"/>
            <a:ext cx="4937760" cy="3703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49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d_contour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9"/>
            <a:ext cx="4572000" cy="3429000"/>
          </a:xfrm>
          <a:prstGeom prst="rect">
            <a:avLst/>
          </a:prstGeom>
        </p:spPr>
      </p:pic>
      <p:pic>
        <p:nvPicPr>
          <p:cNvPr id="8" name="Picture 7" descr="gd_error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7" y="3451726"/>
            <a:ext cx="4577347" cy="3433010"/>
          </a:xfrm>
          <a:prstGeom prst="rect">
            <a:avLst/>
          </a:prstGeom>
        </p:spPr>
      </p:pic>
      <p:pic>
        <p:nvPicPr>
          <p:cNvPr id="9" name="Picture 8" descr="gd_regression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20" y="1442448"/>
            <a:ext cx="4937760" cy="3703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3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563E61-A71E-42DA-A09F-D3C048B1D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Rosenblatt’s (a psychologist’s) attempt at trying to mathematically model a neuron</a:t>
            </a:r>
          </a:p>
          <a:p>
            <a:endParaRPr lang="en-US" dirty="0"/>
          </a:p>
          <a:p>
            <a:r>
              <a:rPr lang="en-US" dirty="0"/>
              <a:t>The perceptron takes in a set of inputs, multiplies them by a weight, and then aggregates</a:t>
            </a:r>
          </a:p>
          <a:p>
            <a:pPr lvl="1"/>
            <a:r>
              <a:rPr lang="en-US" dirty="0"/>
              <a:t>Keep this process in mind! It is central to how neural networks work!</a:t>
            </a:r>
          </a:p>
          <a:p>
            <a:endParaRPr lang="en-US" dirty="0"/>
          </a:p>
          <a:p>
            <a:r>
              <a:rPr lang="en-US" dirty="0"/>
              <a:t>Perceptron “fires” if the aggregate reaches some threshold</a:t>
            </a:r>
          </a:p>
          <a:p>
            <a:pPr lvl="1"/>
            <a:r>
              <a:rPr lang="en-US" dirty="0"/>
              <a:t>Very much like the all-or-nothing response of a neuron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95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d_contour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53"/>
            <a:ext cx="4572000" cy="3429000"/>
          </a:xfrm>
          <a:prstGeom prst="rect">
            <a:avLst/>
          </a:prstGeom>
        </p:spPr>
      </p:pic>
      <p:pic>
        <p:nvPicPr>
          <p:cNvPr id="3" name="Picture 2" descr="gd_error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5736"/>
            <a:ext cx="4572000" cy="3429000"/>
          </a:xfrm>
          <a:prstGeom prst="rect">
            <a:avLst/>
          </a:prstGeom>
        </p:spPr>
      </p:pic>
      <p:pic>
        <p:nvPicPr>
          <p:cNvPr id="6" name="Picture 5" descr="gd_regression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44" y="1439784"/>
            <a:ext cx="4937759" cy="3703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490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d_contour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" y="13369"/>
            <a:ext cx="4571999" cy="3429000"/>
          </a:xfrm>
          <a:prstGeom prst="rect">
            <a:avLst/>
          </a:prstGeom>
        </p:spPr>
      </p:pic>
      <p:pic>
        <p:nvPicPr>
          <p:cNvPr id="5" name="Picture 4" descr="gd_error_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" y="3450058"/>
            <a:ext cx="4572000" cy="3429000"/>
          </a:xfrm>
          <a:prstGeom prst="rect">
            <a:avLst/>
          </a:prstGeom>
        </p:spPr>
      </p:pic>
      <p:pic>
        <p:nvPicPr>
          <p:cNvPr id="7" name="Picture 6" descr="gd_regression_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15" y="1443793"/>
            <a:ext cx="4937760" cy="3703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49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d_contour_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" y="13369"/>
            <a:ext cx="4572000" cy="3429000"/>
          </a:xfrm>
          <a:prstGeom prst="rect">
            <a:avLst/>
          </a:prstGeom>
        </p:spPr>
      </p:pic>
      <p:pic>
        <p:nvPicPr>
          <p:cNvPr id="6" name="Picture 5" descr="gd_error_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" y="3450058"/>
            <a:ext cx="4572000" cy="3429000"/>
          </a:xfrm>
          <a:prstGeom prst="rect">
            <a:avLst/>
          </a:prstGeom>
        </p:spPr>
      </p:pic>
      <p:pic>
        <p:nvPicPr>
          <p:cNvPr id="8" name="Picture 7" descr="gd_regression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36" y="1457160"/>
            <a:ext cx="4937760" cy="3703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28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d_e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" y="3451729"/>
            <a:ext cx="4572000" cy="3429000"/>
          </a:xfrm>
          <a:prstGeom prst="rect">
            <a:avLst/>
          </a:prstGeom>
        </p:spPr>
      </p:pic>
      <p:pic>
        <p:nvPicPr>
          <p:cNvPr id="3" name="Picture 2" descr="gd_contou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" y="22729"/>
            <a:ext cx="4572000" cy="3429000"/>
          </a:xfrm>
          <a:prstGeom prst="rect">
            <a:avLst/>
          </a:prstGeom>
        </p:spPr>
      </p:pic>
      <p:pic>
        <p:nvPicPr>
          <p:cNvPr id="10" name="Picture 9" descr="gd_regress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76" y="1470528"/>
            <a:ext cx="4937760" cy="3703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5410200"/>
            <a:ext cx="2971800" cy="622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41" y="3852108"/>
            <a:ext cx="3338095" cy="6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039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74</a:t>
            </a:fld>
            <a:endParaRPr lang="en-US"/>
          </a:p>
        </p:txBody>
      </p:sp>
      <p:pic>
        <p:nvPicPr>
          <p:cNvPr id="4" name="Picture 3" descr="gd_regressio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" y="1499937"/>
            <a:ext cx="6019800" cy="451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62760"/>
            <a:ext cx="3073400" cy="62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136" y="3285960"/>
            <a:ext cx="3073400" cy="622300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0800000">
            <a:off x="5181600" y="2945063"/>
            <a:ext cx="762000" cy="6858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0800000" flipV="1">
            <a:off x="5181600" y="1981200"/>
            <a:ext cx="762000" cy="6858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225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75</a:t>
            </a:fld>
            <a:endParaRPr lang="en-US"/>
          </a:p>
        </p:txBody>
      </p:sp>
      <p:pic>
        <p:nvPicPr>
          <p:cNvPr id="4" name="Picture 3" descr="gd_cont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" y="2971800"/>
            <a:ext cx="5224379" cy="39182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81000"/>
            <a:ext cx="5346700" cy="1028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562100"/>
            <a:ext cx="5346700" cy="10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5257800"/>
            <a:ext cx="1905000" cy="62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3713747"/>
            <a:ext cx="1905000" cy="6223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904960" y="4109448"/>
            <a:ext cx="2590800" cy="99060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590800" y="5638800"/>
            <a:ext cx="2904960" cy="0"/>
          </a:xfrm>
          <a:prstGeom prst="line">
            <a:avLst/>
          </a:prstGeom>
          <a:ln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711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76</a:t>
            </a:fld>
            <a:endParaRPr lang="en-US"/>
          </a:p>
        </p:txBody>
      </p:sp>
      <p:pic>
        <p:nvPicPr>
          <p:cNvPr id="4" name="Picture 3" descr="gd_cont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" y="2971800"/>
            <a:ext cx="5224379" cy="391828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334000" y="4419600"/>
            <a:ext cx="1524000" cy="457200"/>
          </a:xfrm>
          <a:prstGeom prst="wedgeRoundRectCallout">
            <a:avLst>
              <a:gd name="adj1" fmla="val -87499"/>
              <a:gd name="adj2" fmla="val -4199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Gradient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752600" y="2732505"/>
            <a:ext cx="1524000" cy="457200"/>
          </a:xfrm>
          <a:prstGeom prst="wedgeRoundRectCallout">
            <a:avLst>
              <a:gd name="adj1" fmla="val 90570"/>
              <a:gd name="adj2" fmla="val -15095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Learning Rate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583947" y="3581400"/>
            <a:ext cx="1524000" cy="533400"/>
          </a:xfrm>
          <a:prstGeom prst="wedgeRoundRectCallout">
            <a:avLst>
              <a:gd name="adj1" fmla="val -132236"/>
              <a:gd name="adj2" fmla="val -28252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Cost Function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81000"/>
            <a:ext cx="5346700" cy="1028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1562100"/>
            <a:ext cx="5346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5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77</a:t>
            </a:fld>
            <a:endParaRPr lang="en-US"/>
          </a:p>
        </p:txBody>
      </p:sp>
      <p:pic>
        <p:nvPicPr>
          <p:cNvPr id="4" name="Picture 3" descr="gd_contou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" y="2971800"/>
            <a:ext cx="5224379" cy="3918284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334000" y="4419600"/>
            <a:ext cx="1524000" cy="457200"/>
          </a:xfrm>
          <a:prstGeom prst="wedgeRoundRectCallout">
            <a:avLst>
              <a:gd name="adj1" fmla="val -94517"/>
              <a:gd name="adj2" fmla="val -54276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Gradient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990600" y="2743200"/>
            <a:ext cx="1524000" cy="457200"/>
          </a:xfrm>
          <a:prstGeom prst="wedgeRoundRectCallout">
            <a:avLst>
              <a:gd name="adj1" fmla="val 137062"/>
              <a:gd name="adj2" fmla="val -28545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Learning Rate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162800" y="152400"/>
            <a:ext cx="1524000" cy="457200"/>
          </a:xfrm>
          <a:prstGeom prst="wedgeRoundRectCallout">
            <a:avLst>
              <a:gd name="adj1" fmla="val -88377"/>
              <a:gd name="adj2" fmla="val 15314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 at </a:t>
            </a:r>
            <a:r>
              <a:rPr lang="en-US" i="1"/>
              <a:t>i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6743700" y="342900"/>
            <a:ext cx="304800" cy="3886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863600"/>
            <a:ext cx="8216900" cy="1270000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7010400" y="5791200"/>
            <a:ext cx="1524000" cy="457200"/>
          </a:xfrm>
          <a:prstGeom prst="wedgeRoundRectCallout">
            <a:avLst>
              <a:gd name="adj1" fmla="val -58552"/>
              <a:gd name="adj2" fmla="val -8000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2203435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95300"/>
            <a:ext cx="7099300" cy="5854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70667-1617-374C-A0C5-B3F236E233D3}"/>
              </a:ext>
            </a:extLst>
          </p:cNvPr>
          <p:cNvSpPr txBox="1"/>
          <p:nvPr/>
        </p:nvSpPr>
        <p:spPr>
          <a:xfrm>
            <a:off x="5868364" y="310634"/>
            <a:ext cx="26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the derivative!</a:t>
            </a:r>
          </a:p>
        </p:txBody>
      </p:sp>
    </p:spTree>
    <p:extLst>
      <p:ext uri="{BB962C8B-B14F-4D97-AF65-F5344CB8AC3E}">
        <p14:creationId xmlns:p14="http://schemas.microsoft.com/office/powerpoint/2010/main" val="2874485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79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78994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32" y="4081379"/>
            <a:ext cx="8597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7784-62E1-4EC1-9966-7C9ABD281DAA}"/>
              </a:ext>
            </a:extLst>
          </p:cNvPr>
          <p:cNvSpPr txBox="1"/>
          <p:nvPr/>
        </p:nvSpPr>
        <p:spPr>
          <a:xfrm>
            <a:off x="7617940" y="5059436"/>
            <a:ext cx="15260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Mayranna</a:t>
            </a:r>
            <a:endParaRPr lang="en-US" sz="105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3C4F0FD-4519-4B84-ACEB-7C53C2CD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39" y="2312789"/>
            <a:ext cx="6788323" cy="255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084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DEEC5-EA09-464B-9CF2-C5C5C68E1237}" type="slidenum">
              <a:rPr lang="en-US"/>
              <a:pPr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93" y="3874655"/>
            <a:ext cx="7816273" cy="1154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478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while not converged: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78" y="2299855"/>
            <a:ext cx="7377545" cy="1154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7200" y="2614348"/>
            <a:ext cx="1180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00FF"/>
                </a:solidFill>
              </a:rPr>
              <a:t>* 1.0</a:t>
            </a:r>
          </a:p>
        </p:txBody>
      </p:sp>
    </p:spTree>
    <p:extLst>
      <p:ext uri="{BB962C8B-B14F-4D97-AF65-F5344CB8AC3E}">
        <p14:creationId xmlns:p14="http://schemas.microsoft.com/office/powerpoint/2010/main" val="30264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AF83F4E-3C6C-443E-982B-5DC368D8A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199032" cy="397229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618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B291206-BBE3-4499-900F-54D05A4269DC}"/>
              </a:ext>
            </a:extLst>
          </p:cNvPr>
          <p:cNvGrpSpPr/>
          <p:nvPr/>
        </p:nvGrpSpPr>
        <p:grpSpPr>
          <a:xfrm>
            <a:off x="628648" y="2045409"/>
            <a:ext cx="4110536" cy="2835763"/>
            <a:chOff x="6199773" y="1636667"/>
            <a:chExt cx="3930307" cy="27114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6DB75D-6750-483F-AE28-B7A4F489F831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25" name="Picture 4">
                <a:extLst>
                  <a:ext uri="{FF2B5EF4-FFF2-40B4-BE49-F238E27FC236}">
                    <a16:creationId xmlns:a16="http://schemas.microsoft.com/office/drawing/2014/main" id="{D13A003F-B6DE-428D-A520-9CD5B8B2B2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4">
                <a:extLst>
                  <a:ext uri="{FF2B5EF4-FFF2-40B4-BE49-F238E27FC236}">
                    <a16:creationId xmlns:a16="http://schemas.microsoft.com/office/drawing/2014/main" id="{9795A06C-C856-42AD-9652-1C45E30243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6784C1F-008A-48B1-9B80-ECB8FAA10637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E9DFF1-AA4E-41BB-B868-32F4DE1C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836" y="2125267"/>
            <a:ext cx="4235854" cy="3943172"/>
          </a:xfrm>
        </p:spPr>
        <p:txBody>
          <a:bodyPr>
            <a:normAutofit/>
          </a:bodyPr>
          <a:lstStyle/>
          <a:p>
            <a:r>
              <a:rPr lang="en-US" dirty="0"/>
              <a:t>Remember Rosenblatt’s Algorithm:</a:t>
            </a:r>
          </a:p>
          <a:p>
            <a:pPr lvl="1"/>
            <a:r>
              <a:rPr lang="en-US" dirty="0"/>
              <a:t>It updated weights at once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Why is this an issue?</a:t>
            </a:r>
          </a:p>
          <a:p>
            <a:pPr lvl="1"/>
            <a:r>
              <a:rPr lang="en-US" dirty="0"/>
              <a:t>Our inputs for one layer are outputs from another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D4E60-63CC-46E6-8F1A-9E5A42238293}"/>
              </a:ext>
            </a:extLst>
          </p:cNvPr>
          <p:cNvSpPr txBox="1"/>
          <p:nvPr/>
        </p:nvSpPr>
        <p:spPr>
          <a:xfrm>
            <a:off x="425884" y="4967944"/>
            <a:ext cx="184572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Modified from Stanford CS231n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0CBCB-D152-45D7-A723-EB82D46D78E7}"/>
              </a:ext>
            </a:extLst>
          </p:cNvPr>
          <p:cNvSpPr txBox="1"/>
          <p:nvPr/>
        </p:nvSpPr>
        <p:spPr>
          <a:xfrm>
            <a:off x="4372962" y="4477425"/>
            <a:ext cx="5111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threshold((w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= </a:t>
            </a:r>
            <a:r>
              <a:rPr lang="el-GR" sz="2400" dirty="0"/>
              <a:t>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</a:t>
            </a:r>
          </a:p>
          <a:p>
            <a:r>
              <a:rPr lang="cy-GB" sz="2400" dirty="0"/>
              <a:t>ŷ</a:t>
            </a:r>
            <a:r>
              <a:rPr lang="en-US" sz="2400" dirty="0"/>
              <a:t>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a</a:t>
            </a:r>
            <a:r>
              <a:rPr lang="en-US" sz="2400" baseline="30000" dirty="0"/>
              <a:t>1</a:t>
            </a:r>
            <a:r>
              <a:rPr lang="en-US" sz="2400" dirty="0"/>
              <a:t>) = </a:t>
            </a:r>
            <a:r>
              <a:rPr lang="el-GR" sz="2400" dirty="0"/>
              <a:t>φ</a:t>
            </a:r>
            <a:r>
              <a:rPr lang="en-US" sz="2400" baseline="30000" dirty="0"/>
              <a:t>2</a:t>
            </a:r>
            <a:r>
              <a:rPr lang="en-US" sz="2400" dirty="0"/>
              <a:t>((w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l-GR" sz="2400" dirty="0"/>
              <a:t> φ</a:t>
            </a:r>
            <a:r>
              <a:rPr lang="en-US" sz="2400" baseline="30000" dirty="0"/>
              <a:t>1</a:t>
            </a:r>
            <a:r>
              <a:rPr lang="en-US" sz="2400" dirty="0"/>
              <a:t>((w</a:t>
            </a:r>
            <a:r>
              <a:rPr lang="en-US" sz="2400" baseline="30000" dirty="0"/>
              <a:t>1</a:t>
            </a:r>
            <a:r>
              <a:rPr lang="en-US" sz="2400" dirty="0"/>
              <a:t>)</a:t>
            </a:r>
            <a:r>
              <a:rPr lang="en-US" sz="2400" baseline="30000" dirty="0"/>
              <a:t>T</a:t>
            </a:r>
            <a:r>
              <a:rPr lang="en-US" sz="2400" dirty="0"/>
              <a:t>x))</a:t>
            </a:r>
            <a:endParaRPr lang="en-US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/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6B8B32-C973-49AC-9E21-69DAA10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04" y="2083619"/>
                <a:ext cx="685800" cy="378245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/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13A9-CAC8-4DA6-AFE9-63AEA554F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605" y="1781486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/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5C3E13-8D63-4BEE-B910-D8173D98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774" y="2539613"/>
                <a:ext cx="685800" cy="378245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/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88D35C-C80E-4463-958E-60B43BE3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64" y="2004270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/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AA8E6-EDD9-4219-8431-B30E3BC1A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80" y="2004270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35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047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Forward propagation</a:t>
            </a:r>
          </a:p>
          <a:p>
            <a:pPr lvl="1"/>
            <a:r>
              <a:rPr lang="en-US" dirty="0"/>
              <a:t>Pass the input data through the network and calculate predictions (</a:t>
            </a:r>
            <a:r>
              <a:rPr lang="cy-GB" dirty="0"/>
              <a:t>ŷ)</a:t>
            </a:r>
          </a:p>
          <a:p>
            <a:pPr lvl="1"/>
            <a:r>
              <a:rPr lang="cy-GB" dirty="0"/>
              <a:t>Basically “make predictions”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30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Forward propagation</a:t>
            </a:r>
          </a:p>
          <a:p>
            <a:pPr lvl="1"/>
            <a:r>
              <a:rPr lang="en-US" dirty="0"/>
              <a:t>Pass the input data through the network and calculate predictions (</a:t>
            </a:r>
            <a:r>
              <a:rPr lang="cy-GB" dirty="0"/>
              <a:t>ŷ)</a:t>
            </a:r>
          </a:p>
          <a:p>
            <a:pPr lvl="1"/>
            <a:r>
              <a:rPr lang="cy-GB" dirty="0"/>
              <a:t>Basically “make predictions”</a:t>
            </a:r>
          </a:p>
          <a:p>
            <a:pPr lvl="1"/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Calculate error</a:t>
            </a:r>
          </a:p>
          <a:p>
            <a:pPr lvl="1"/>
            <a:r>
              <a:rPr lang="en-US" dirty="0"/>
              <a:t>Determine how far off from y we are with </a:t>
            </a:r>
            <a:r>
              <a:rPr lang="cy-GB" dirty="0"/>
              <a:t>ŷ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547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Forward propagation</a:t>
            </a:r>
          </a:p>
          <a:p>
            <a:pPr lvl="1"/>
            <a:r>
              <a:rPr lang="en-US" dirty="0"/>
              <a:t>Pass the input data through the network and calculate predictions (</a:t>
            </a:r>
            <a:r>
              <a:rPr lang="cy-GB" dirty="0"/>
              <a:t>ŷ)</a:t>
            </a:r>
          </a:p>
          <a:p>
            <a:pPr lvl="1"/>
            <a:r>
              <a:rPr lang="cy-GB" dirty="0"/>
              <a:t>Basically “make predictions”</a:t>
            </a:r>
          </a:p>
          <a:p>
            <a:pPr lvl="1"/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Calculate error</a:t>
            </a:r>
          </a:p>
          <a:p>
            <a:pPr lvl="1"/>
            <a:r>
              <a:rPr lang="en-US" dirty="0"/>
              <a:t>Determine how far off from y we are with </a:t>
            </a:r>
            <a:r>
              <a:rPr lang="cy-GB" dirty="0"/>
              <a:t>ŷ</a:t>
            </a:r>
          </a:p>
          <a:p>
            <a:pPr lvl="1"/>
            <a:endParaRPr lang="cy-GB" dirty="0"/>
          </a:p>
          <a:p>
            <a:pPr marL="385763" indent="-385763">
              <a:buFont typeface="+mj-lt"/>
              <a:buAutoNum type="arabicPeriod"/>
            </a:pPr>
            <a:r>
              <a:rPr lang="cy-GB" dirty="0"/>
              <a:t>Backpropogation (Backward propogation)</a:t>
            </a:r>
            <a:endParaRPr lang="en-US" dirty="0"/>
          </a:p>
          <a:p>
            <a:pPr lvl="1"/>
            <a:r>
              <a:rPr lang="en-US" dirty="0"/>
              <a:t>Update weights/biases based on our error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418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613323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57500" y="2614613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12070886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89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57500" y="2614613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F31811-8CD8-449E-94C8-09F57A330DB6}"/>
              </a:ext>
            </a:extLst>
          </p:cNvPr>
          <p:cNvSpPr/>
          <p:nvPr/>
        </p:nvSpPr>
        <p:spPr>
          <a:xfrm rot="5400000">
            <a:off x="6021020" y="3875276"/>
            <a:ext cx="2212180" cy="761943"/>
          </a:xfrm>
          <a:prstGeom prst="rect">
            <a:avLst/>
          </a:prstGeom>
          <a:solidFill>
            <a:schemeClr val="accent6"/>
          </a:solidFill>
          <a:ln cap="flat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Calculate Error</a:t>
            </a:r>
          </a:p>
        </p:txBody>
      </p:sp>
    </p:spTree>
    <p:extLst>
      <p:ext uri="{BB962C8B-B14F-4D97-AF65-F5344CB8AC3E}">
        <p14:creationId xmlns:p14="http://schemas.microsoft.com/office/powerpoint/2010/main" val="4180099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87784-62E1-4EC1-9966-7C9ABD281DAA}"/>
              </a:ext>
            </a:extLst>
          </p:cNvPr>
          <p:cNvSpPr txBox="1"/>
          <p:nvPr/>
        </p:nvSpPr>
        <p:spPr>
          <a:xfrm>
            <a:off x="7254960" y="4916476"/>
            <a:ext cx="15260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Stanford CS231n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AC6195-0D53-40F5-9625-A1710432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0" y="2499063"/>
            <a:ext cx="4108853" cy="175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6448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57500" y="2614613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9053BC-C416-419F-8430-82C873DFE90F}"/>
              </a:ext>
            </a:extLst>
          </p:cNvPr>
          <p:cNvSpPr/>
          <p:nvPr/>
        </p:nvSpPr>
        <p:spPr>
          <a:xfrm flipH="1">
            <a:off x="2822392" y="5333525"/>
            <a:ext cx="3578407" cy="56435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Backward Propagation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4C9A86-EBF9-46E9-9720-934E3856EFD4}"/>
              </a:ext>
            </a:extLst>
          </p:cNvPr>
          <p:cNvSpPr/>
          <p:nvPr/>
        </p:nvSpPr>
        <p:spPr>
          <a:xfrm rot="5400000">
            <a:off x="6021020" y="3875276"/>
            <a:ext cx="2212180" cy="761943"/>
          </a:xfrm>
          <a:prstGeom prst="rect">
            <a:avLst/>
          </a:prstGeom>
          <a:solidFill>
            <a:schemeClr val="accent6"/>
          </a:solidFill>
          <a:ln cap="flat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Calculate Error</a:t>
            </a:r>
          </a:p>
        </p:txBody>
      </p:sp>
    </p:spTree>
    <p:extLst>
      <p:ext uri="{BB962C8B-B14F-4D97-AF65-F5344CB8AC3E}">
        <p14:creationId xmlns:p14="http://schemas.microsoft.com/office/powerpoint/2010/main" val="26486031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 Networks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972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Steps to train a neural network: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F12DAF-038D-4BCA-9FFE-8C7837A3788D}"/>
              </a:ext>
            </a:extLst>
          </p:cNvPr>
          <p:cNvGrpSpPr/>
          <p:nvPr/>
        </p:nvGrpSpPr>
        <p:grpSpPr>
          <a:xfrm>
            <a:off x="2596018" y="2838366"/>
            <a:ext cx="4110536" cy="2835763"/>
            <a:chOff x="6199773" y="1636667"/>
            <a:chExt cx="3930307" cy="27114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411AA25-9C80-4112-A2A0-FAA84BE1E065}"/>
                </a:ext>
              </a:extLst>
            </p:cNvPr>
            <p:cNvGrpSpPr/>
            <p:nvPr/>
          </p:nvGrpSpPr>
          <p:grpSpPr>
            <a:xfrm>
              <a:off x="6199773" y="1636667"/>
              <a:ext cx="3930307" cy="2711427"/>
              <a:chOff x="5740804" y="1690688"/>
              <a:chExt cx="3930307" cy="2711427"/>
            </a:xfrm>
          </p:grpSpPr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ED611937-9C04-4F16-881B-6D13A7902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441"/>
              <a:stretch/>
            </p:blipFill>
            <p:spPr bwMode="auto">
              <a:xfrm>
                <a:off x="5740804" y="1690688"/>
                <a:ext cx="3292246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1A1DF0C8-3A81-413C-BA8B-BB48075A96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 bwMode="auto">
              <a:xfrm>
                <a:off x="7852691" y="1690688"/>
                <a:ext cx="1818420" cy="2711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1AFBDB-ECAC-429A-B069-6C4534874E89}"/>
                </a:ext>
              </a:extLst>
            </p:cNvPr>
            <p:cNvSpPr/>
            <p:nvPr/>
          </p:nvSpPr>
          <p:spPr>
            <a:xfrm>
              <a:off x="8700448" y="4026090"/>
              <a:ext cx="286603" cy="307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D14998-878F-4B28-BFDB-6995BF123281}"/>
              </a:ext>
            </a:extLst>
          </p:cNvPr>
          <p:cNvSpPr/>
          <p:nvPr/>
        </p:nvSpPr>
        <p:spPr>
          <a:xfrm>
            <a:off x="2837381" y="2585801"/>
            <a:ext cx="3543300" cy="564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Forward Propagation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5AEF1-3A4A-48CA-9BD5-B9D4573B6863}"/>
              </a:ext>
            </a:extLst>
          </p:cNvPr>
          <p:cNvSpPr/>
          <p:nvPr/>
        </p:nvSpPr>
        <p:spPr>
          <a:xfrm rot="5400000">
            <a:off x="6021020" y="3875276"/>
            <a:ext cx="2212180" cy="761943"/>
          </a:xfrm>
          <a:prstGeom prst="rect">
            <a:avLst/>
          </a:prstGeom>
          <a:solidFill>
            <a:schemeClr val="accent6"/>
          </a:solidFill>
          <a:ln cap="flat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Calculate Error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9053BC-C416-419F-8430-82C873DFE90F}"/>
              </a:ext>
            </a:extLst>
          </p:cNvPr>
          <p:cNvSpPr/>
          <p:nvPr/>
        </p:nvSpPr>
        <p:spPr>
          <a:xfrm flipH="1">
            <a:off x="2822393" y="5614546"/>
            <a:ext cx="3578407" cy="56435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Backward Propagation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465D5-E77A-4850-BFE3-37BA874DA36E}"/>
              </a:ext>
            </a:extLst>
          </p:cNvPr>
          <p:cNvSpPr txBox="1"/>
          <p:nvPr/>
        </p:nvSpPr>
        <p:spPr>
          <a:xfrm>
            <a:off x="470079" y="3536157"/>
            <a:ext cx="2086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Repeat for a predetermined number of “epochs” (cycles/iterations)</a:t>
            </a:r>
          </a:p>
        </p:txBody>
      </p:sp>
    </p:spTree>
    <p:extLst>
      <p:ext uri="{BB962C8B-B14F-4D97-AF65-F5344CB8AC3E}">
        <p14:creationId xmlns:p14="http://schemas.microsoft.com/office/powerpoint/2010/main" val="41774297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Propagation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91E5F1B-20FE-4604-8DA1-C7BFD90AF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6171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our first iteration (epoch), start with some randomization of weights and biases</a:t>
            </a:r>
          </a:p>
          <a:p>
            <a:pPr lvl="1"/>
            <a:r>
              <a:rPr lang="en-US" dirty="0"/>
              <a:t>For subsequent epochs, use weights/biases from backpropagation</a:t>
            </a:r>
          </a:p>
          <a:p>
            <a:endParaRPr lang="en-US" dirty="0"/>
          </a:p>
          <a:p>
            <a:r>
              <a:rPr lang="en-US" dirty="0"/>
              <a:t>Take our inputs and propagate through our architecture to generate our initial predictions</a:t>
            </a:r>
          </a:p>
          <a:p>
            <a:pPr lvl="1"/>
            <a:r>
              <a:rPr lang="en-US" dirty="0"/>
              <a:t>Inputs propagate through all layers until we reach our output layer</a:t>
            </a:r>
          </a:p>
          <a:p>
            <a:pPr lvl="1"/>
            <a:endParaRPr lang="en-US" dirty="0"/>
          </a:p>
          <a:p>
            <a:r>
              <a:rPr lang="en-US" dirty="0"/>
              <a:t>Note that for our first iteration, these outputs will (likely) not be very useful because they’re based on random weights/biases</a:t>
            </a: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9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Loss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C69D05-CFCF-46D8-B450-1ACB3C3A9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8045271" cy="36171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calculate loss, first we need y (this is given)</a:t>
            </a:r>
          </a:p>
          <a:p>
            <a:r>
              <a:rPr lang="en-US" dirty="0"/>
              <a:t>Then we need </a:t>
            </a:r>
            <a:r>
              <a:rPr lang="cy-GB" dirty="0"/>
              <a:t>ŷ (which we calculate using forward propogation)</a:t>
            </a:r>
          </a:p>
          <a:p>
            <a:r>
              <a:rPr lang="cy-GB" dirty="0"/>
              <a:t>Then we need a loss function</a:t>
            </a:r>
          </a:p>
          <a:p>
            <a:pPr lvl="1"/>
            <a:r>
              <a:rPr lang="cy-GB" dirty="0"/>
              <a:t>A loss (cost) function is the objective function – it is what we want to minimize (or maximize, depending on context)</a:t>
            </a:r>
          </a:p>
          <a:p>
            <a:pPr lvl="1"/>
            <a:endParaRPr lang="cy-GB" dirty="0"/>
          </a:p>
          <a:p>
            <a:r>
              <a:rPr lang="cy-GB" dirty="0"/>
              <a:t>There are many (many) possible loss functions. Some common ones:</a:t>
            </a:r>
          </a:p>
          <a:p>
            <a:pPr lvl="1"/>
            <a:r>
              <a:rPr lang="cy-GB" dirty="0"/>
              <a:t>For regression: </a:t>
            </a:r>
          </a:p>
          <a:p>
            <a:pPr lvl="2"/>
            <a:r>
              <a:rPr lang="cy-GB" dirty="0"/>
              <a:t>Mean squared error loss </a:t>
            </a:r>
            <a:r>
              <a:rPr lang="cy-GB" i="1" dirty="0"/>
              <a:t>(hopefully you’ve seen/remember this)</a:t>
            </a:r>
          </a:p>
          <a:p>
            <a:pPr lvl="2"/>
            <a:r>
              <a:rPr lang="cy-GB" dirty="0"/>
              <a:t>Mean absolute error loss</a:t>
            </a:r>
          </a:p>
          <a:p>
            <a:pPr lvl="1"/>
            <a:r>
              <a:rPr lang="cy-GB" dirty="0"/>
              <a:t>For classification:</a:t>
            </a:r>
          </a:p>
          <a:p>
            <a:pPr lvl="2"/>
            <a:r>
              <a:rPr lang="cy-GB" dirty="0"/>
              <a:t>Cross-entropy loss, aka log loss (</a:t>
            </a:r>
            <a:r>
              <a:rPr lang="cy-GB" i="1" dirty="0"/>
              <a:t>related to maximum likelihood estimation)</a:t>
            </a:r>
          </a:p>
          <a:p>
            <a:pPr lvl="2"/>
            <a:r>
              <a:rPr lang="cy-GB" dirty="0"/>
              <a:t>Hinge loss (</a:t>
            </a:r>
            <a:r>
              <a:rPr lang="cy-GB" i="1" dirty="0"/>
              <a:t>typically only for binary classification)</a:t>
            </a:r>
            <a:endParaRPr lang="cy-GB" dirty="0"/>
          </a:p>
          <a:p>
            <a:pPr lvl="1"/>
            <a:endParaRPr lang="cy-GB" dirty="0"/>
          </a:p>
          <a:p>
            <a:endParaRPr lang="cy-GB" dirty="0"/>
          </a:p>
          <a:p>
            <a:endParaRPr lang="cy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973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straightforward: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124183" y="4776509"/>
            <a:ext cx="3054203" cy="1602859"/>
            <a:chOff x="4059865" y="4062043"/>
            <a:chExt cx="4072270" cy="21371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92CEF-B108-4395-9B81-85B0067FE396}"/>
                </a:ext>
              </a:extLst>
            </p:cNvPr>
            <p:cNvGrpSpPr/>
            <p:nvPr/>
          </p:nvGrpSpPr>
          <p:grpSpPr>
            <a:xfrm>
              <a:off x="4059865" y="4062043"/>
              <a:ext cx="4072270" cy="2137145"/>
              <a:chOff x="2478715" y="4033468"/>
              <a:chExt cx="4072270" cy="213714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3D56A5-3E36-4CB1-8854-AAD35591511C}"/>
                  </a:ext>
                </a:extLst>
              </p:cNvPr>
              <p:cNvSpPr/>
              <p:nvPr/>
            </p:nvSpPr>
            <p:spPr>
              <a:xfrm>
                <a:off x="2478715" y="4033468"/>
                <a:ext cx="4072270" cy="21371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F58B9765-A6B0-4543-81D8-AF8691D88236}"/>
                  </a:ext>
                </a:extLst>
              </p:cNvPr>
              <p:cNvSpPr/>
              <p:nvPr/>
            </p:nvSpPr>
            <p:spPr>
              <a:xfrm>
                <a:off x="2638425" y="4099926"/>
                <a:ext cx="3733800" cy="1933576"/>
              </a:xfrm>
              <a:custGeom>
                <a:avLst/>
                <a:gdLst>
                  <a:gd name="connsiteX0" fmla="*/ 0 w 3733800"/>
                  <a:gd name="connsiteY0" fmla="*/ 0 h 1933576"/>
                  <a:gd name="connsiteX1" fmla="*/ 1933575 w 3733800"/>
                  <a:gd name="connsiteY1" fmla="*/ 1933575 h 1933576"/>
                  <a:gd name="connsiteX2" fmla="*/ 3733800 w 3733800"/>
                  <a:gd name="connsiteY2" fmla="*/ 9525 h 193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3800" h="1933576">
                    <a:moveTo>
                      <a:pt x="0" y="0"/>
                    </a:moveTo>
                    <a:cubicBezTo>
                      <a:pt x="655637" y="965994"/>
                      <a:pt x="1311275" y="1931988"/>
                      <a:pt x="1933575" y="1933575"/>
                    </a:cubicBezTo>
                    <a:cubicBezTo>
                      <a:pt x="2555875" y="1935163"/>
                      <a:pt x="3144837" y="972344"/>
                      <a:pt x="3733800" y="95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791076" y="5761301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8813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straightforward: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044898" y="4776509"/>
            <a:ext cx="3054203" cy="1602859"/>
            <a:chOff x="4059865" y="4062043"/>
            <a:chExt cx="4072270" cy="21371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A92CEF-B108-4395-9B81-85B0067FE396}"/>
                </a:ext>
              </a:extLst>
            </p:cNvPr>
            <p:cNvGrpSpPr/>
            <p:nvPr/>
          </p:nvGrpSpPr>
          <p:grpSpPr>
            <a:xfrm>
              <a:off x="4059865" y="4062043"/>
              <a:ext cx="4072270" cy="2137145"/>
              <a:chOff x="2478715" y="4033468"/>
              <a:chExt cx="4072270" cy="213714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3D56A5-3E36-4CB1-8854-AAD35591511C}"/>
                  </a:ext>
                </a:extLst>
              </p:cNvPr>
              <p:cNvSpPr/>
              <p:nvPr/>
            </p:nvSpPr>
            <p:spPr>
              <a:xfrm>
                <a:off x="2478715" y="4033468"/>
                <a:ext cx="4072270" cy="213714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F58B9765-A6B0-4543-81D8-AF8691D88236}"/>
                  </a:ext>
                </a:extLst>
              </p:cNvPr>
              <p:cNvSpPr/>
              <p:nvPr/>
            </p:nvSpPr>
            <p:spPr>
              <a:xfrm>
                <a:off x="2638425" y="4099926"/>
                <a:ext cx="3733800" cy="1933576"/>
              </a:xfrm>
              <a:custGeom>
                <a:avLst/>
                <a:gdLst>
                  <a:gd name="connsiteX0" fmla="*/ 0 w 3733800"/>
                  <a:gd name="connsiteY0" fmla="*/ 0 h 1933576"/>
                  <a:gd name="connsiteX1" fmla="*/ 1933575 w 3733800"/>
                  <a:gd name="connsiteY1" fmla="*/ 1933575 h 1933576"/>
                  <a:gd name="connsiteX2" fmla="*/ 3733800 w 3733800"/>
                  <a:gd name="connsiteY2" fmla="*/ 9525 h 193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33800" h="1933576">
                    <a:moveTo>
                      <a:pt x="0" y="0"/>
                    </a:moveTo>
                    <a:cubicBezTo>
                      <a:pt x="655637" y="965994"/>
                      <a:pt x="1311275" y="1931988"/>
                      <a:pt x="1933575" y="1933575"/>
                    </a:cubicBezTo>
                    <a:cubicBezTo>
                      <a:pt x="2555875" y="1935163"/>
                      <a:pt x="3144837" y="972344"/>
                      <a:pt x="3733800" y="95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791076" y="5761301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C71BD4D3-45B7-4D04-8946-662B0B0619E7}"/>
              </a:ext>
            </a:extLst>
          </p:cNvPr>
          <p:cNvSpPr/>
          <p:nvPr/>
        </p:nvSpPr>
        <p:spPr>
          <a:xfrm>
            <a:off x="4536280" y="6206952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AE8ED-E347-4B83-B67F-354387A1D0AD}"/>
              </a:ext>
            </a:extLst>
          </p:cNvPr>
          <p:cNvSpPr txBox="1"/>
          <p:nvPr/>
        </p:nvSpPr>
        <p:spPr>
          <a:xfrm>
            <a:off x="4244784" y="5695738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 of C(w)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7230E-D7AB-41F3-97CF-7D8B03BAFAAD}"/>
              </a:ext>
            </a:extLst>
          </p:cNvPr>
          <p:cNvSpPr txBox="1"/>
          <p:nvPr/>
        </p:nvSpPr>
        <p:spPr>
          <a:xfrm>
            <a:off x="4203544" y="5913988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dC</a:t>
            </a:r>
            <a:r>
              <a:rPr lang="en-US" sz="1050" dirty="0"/>
              <a:t>/</a:t>
            </a:r>
            <a:r>
              <a:rPr lang="en-US" sz="1050" dirty="0" err="1"/>
              <a:t>dw</a:t>
            </a:r>
            <a:r>
              <a:rPr lang="en-US" sz="1050" dirty="0"/>
              <a:t> (w) = 0</a:t>
            </a:r>
          </a:p>
        </p:txBody>
      </p:sp>
    </p:spTree>
    <p:extLst>
      <p:ext uri="{BB962C8B-B14F-4D97-AF65-F5344CB8AC3E}">
        <p14:creationId xmlns:p14="http://schemas.microsoft.com/office/powerpoint/2010/main" val="1698053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044898" y="4890015"/>
            <a:ext cx="3054203" cy="1602859"/>
            <a:chOff x="4059865" y="4062043"/>
            <a:chExt cx="4072270" cy="2137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D56A5-3E36-4CB1-8854-AAD35591511C}"/>
                </a:ext>
              </a:extLst>
            </p:cNvPr>
            <p:cNvSpPr/>
            <p:nvPr/>
          </p:nvSpPr>
          <p:spPr>
            <a:xfrm>
              <a:off x="4059865" y="4062043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297990" y="5782617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7A62C5-713B-4722-9A1C-E5494454CDAA}"/>
              </a:ext>
            </a:extLst>
          </p:cNvPr>
          <p:cNvSpPr/>
          <p:nvPr/>
        </p:nvSpPr>
        <p:spPr>
          <a:xfrm>
            <a:off x="3514725" y="4959348"/>
            <a:ext cx="2293144" cy="1462668"/>
          </a:xfrm>
          <a:custGeom>
            <a:avLst/>
            <a:gdLst>
              <a:gd name="connsiteX0" fmla="*/ 0 w 3057525"/>
              <a:gd name="connsiteY0" fmla="*/ 0 h 1950224"/>
              <a:gd name="connsiteX1" fmla="*/ 390525 w 3057525"/>
              <a:gd name="connsiteY1" fmla="*/ 1857375 h 1950224"/>
              <a:gd name="connsiteX2" fmla="*/ 790575 w 3057525"/>
              <a:gd name="connsiteY2" fmla="*/ 1000125 h 1950224"/>
              <a:gd name="connsiteX3" fmla="*/ 1152525 w 3057525"/>
              <a:gd name="connsiteY3" fmla="*/ 1543050 h 1950224"/>
              <a:gd name="connsiteX4" fmla="*/ 1533525 w 3057525"/>
              <a:gd name="connsiteY4" fmla="*/ 1619250 h 1950224"/>
              <a:gd name="connsiteX5" fmla="*/ 1905000 w 3057525"/>
              <a:gd name="connsiteY5" fmla="*/ 1285875 h 1950224"/>
              <a:gd name="connsiteX6" fmla="*/ 2266950 w 3057525"/>
              <a:gd name="connsiteY6" fmla="*/ 1543050 h 1950224"/>
              <a:gd name="connsiteX7" fmla="*/ 2457450 w 3057525"/>
              <a:gd name="connsiteY7" fmla="*/ 1000125 h 1950224"/>
              <a:gd name="connsiteX8" fmla="*/ 2752725 w 3057525"/>
              <a:gd name="connsiteY8" fmla="*/ 1933575 h 1950224"/>
              <a:gd name="connsiteX9" fmla="*/ 3057525 w 3057525"/>
              <a:gd name="connsiteY9" fmla="*/ 47625 h 19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7525" h="1950224">
                <a:moveTo>
                  <a:pt x="0" y="0"/>
                </a:moveTo>
                <a:cubicBezTo>
                  <a:pt x="129381" y="845344"/>
                  <a:pt x="258763" y="1690688"/>
                  <a:pt x="390525" y="1857375"/>
                </a:cubicBezTo>
                <a:cubicBezTo>
                  <a:pt x="522287" y="2024062"/>
                  <a:pt x="663575" y="1052512"/>
                  <a:pt x="790575" y="1000125"/>
                </a:cubicBezTo>
                <a:cubicBezTo>
                  <a:pt x="917575" y="947738"/>
                  <a:pt x="1028700" y="1439863"/>
                  <a:pt x="1152525" y="1543050"/>
                </a:cubicBezTo>
                <a:cubicBezTo>
                  <a:pt x="1276350" y="1646238"/>
                  <a:pt x="1408113" y="1662112"/>
                  <a:pt x="1533525" y="1619250"/>
                </a:cubicBezTo>
                <a:cubicBezTo>
                  <a:pt x="1658937" y="1576388"/>
                  <a:pt x="1782763" y="1298575"/>
                  <a:pt x="1905000" y="1285875"/>
                </a:cubicBezTo>
                <a:cubicBezTo>
                  <a:pt x="2027237" y="1273175"/>
                  <a:pt x="2174875" y="1590675"/>
                  <a:pt x="2266950" y="1543050"/>
                </a:cubicBezTo>
                <a:cubicBezTo>
                  <a:pt x="2359025" y="1495425"/>
                  <a:pt x="2376488" y="935038"/>
                  <a:pt x="2457450" y="1000125"/>
                </a:cubicBezTo>
                <a:cubicBezTo>
                  <a:pt x="2538412" y="1065212"/>
                  <a:pt x="2652713" y="2092325"/>
                  <a:pt x="2752725" y="1933575"/>
                </a:cubicBezTo>
                <a:cubicBezTo>
                  <a:pt x="2852737" y="1774825"/>
                  <a:pt x="2955131" y="911225"/>
                  <a:pt x="3057525" y="47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33074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97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044898" y="5042158"/>
            <a:ext cx="3054203" cy="1602859"/>
            <a:chOff x="4059865" y="4062043"/>
            <a:chExt cx="4072270" cy="2137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D56A5-3E36-4CB1-8854-AAD35591511C}"/>
                </a:ext>
              </a:extLst>
            </p:cNvPr>
            <p:cNvSpPr/>
            <p:nvPr/>
          </p:nvSpPr>
          <p:spPr>
            <a:xfrm>
              <a:off x="4059865" y="4062043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297990" y="5782617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7A62C5-713B-4722-9A1C-E5494454CDAA}"/>
              </a:ext>
            </a:extLst>
          </p:cNvPr>
          <p:cNvSpPr/>
          <p:nvPr/>
        </p:nvSpPr>
        <p:spPr>
          <a:xfrm>
            <a:off x="3514725" y="5111491"/>
            <a:ext cx="2293144" cy="1462668"/>
          </a:xfrm>
          <a:custGeom>
            <a:avLst/>
            <a:gdLst>
              <a:gd name="connsiteX0" fmla="*/ 0 w 3057525"/>
              <a:gd name="connsiteY0" fmla="*/ 0 h 1950224"/>
              <a:gd name="connsiteX1" fmla="*/ 390525 w 3057525"/>
              <a:gd name="connsiteY1" fmla="*/ 1857375 h 1950224"/>
              <a:gd name="connsiteX2" fmla="*/ 790575 w 3057525"/>
              <a:gd name="connsiteY2" fmla="*/ 1000125 h 1950224"/>
              <a:gd name="connsiteX3" fmla="*/ 1152525 w 3057525"/>
              <a:gd name="connsiteY3" fmla="*/ 1543050 h 1950224"/>
              <a:gd name="connsiteX4" fmla="*/ 1533525 w 3057525"/>
              <a:gd name="connsiteY4" fmla="*/ 1619250 h 1950224"/>
              <a:gd name="connsiteX5" fmla="*/ 1905000 w 3057525"/>
              <a:gd name="connsiteY5" fmla="*/ 1285875 h 1950224"/>
              <a:gd name="connsiteX6" fmla="*/ 2266950 w 3057525"/>
              <a:gd name="connsiteY6" fmla="*/ 1543050 h 1950224"/>
              <a:gd name="connsiteX7" fmla="*/ 2457450 w 3057525"/>
              <a:gd name="connsiteY7" fmla="*/ 1000125 h 1950224"/>
              <a:gd name="connsiteX8" fmla="*/ 2752725 w 3057525"/>
              <a:gd name="connsiteY8" fmla="*/ 1933575 h 1950224"/>
              <a:gd name="connsiteX9" fmla="*/ 3057525 w 3057525"/>
              <a:gd name="connsiteY9" fmla="*/ 47625 h 19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7525" h="1950224">
                <a:moveTo>
                  <a:pt x="0" y="0"/>
                </a:moveTo>
                <a:cubicBezTo>
                  <a:pt x="129381" y="845344"/>
                  <a:pt x="258763" y="1690688"/>
                  <a:pt x="390525" y="1857375"/>
                </a:cubicBezTo>
                <a:cubicBezTo>
                  <a:pt x="522287" y="2024062"/>
                  <a:pt x="663575" y="1052512"/>
                  <a:pt x="790575" y="1000125"/>
                </a:cubicBezTo>
                <a:cubicBezTo>
                  <a:pt x="917575" y="947738"/>
                  <a:pt x="1028700" y="1439863"/>
                  <a:pt x="1152525" y="1543050"/>
                </a:cubicBezTo>
                <a:cubicBezTo>
                  <a:pt x="1276350" y="1646238"/>
                  <a:pt x="1408113" y="1662112"/>
                  <a:pt x="1533525" y="1619250"/>
                </a:cubicBezTo>
                <a:cubicBezTo>
                  <a:pt x="1658937" y="1576388"/>
                  <a:pt x="1782763" y="1298575"/>
                  <a:pt x="1905000" y="1285875"/>
                </a:cubicBezTo>
                <a:cubicBezTo>
                  <a:pt x="2027237" y="1273175"/>
                  <a:pt x="2174875" y="1590675"/>
                  <a:pt x="2266950" y="1543050"/>
                </a:cubicBezTo>
                <a:cubicBezTo>
                  <a:pt x="2359025" y="1495425"/>
                  <a:pt x="2376488" y="935038"/>
                  <a:pt x="2457450" y="1000125"/>
                </a:cubicBezTo>
                <a:cubicBezTo>
                  <a:pt x="2538412" y="1065212"/>
                  <a:pt x="2652713" y="2092325"/>
                  <a:pt x="2752725" y="1933575"/>
                </a:cubicBezTo>
                <a:cubicBezTo>
                  <a:pt x="2852737" y="1774825"/>
                  <a:pt x="2955131" y="911225"/>
                  <a:pt x="3057525" y="47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E7D21-CA6C-48BA-BECD-3374761E5472}"/>
              </a:ext>
            </a:extLst>
          </p:cNvPr>
          <p:cNvSpPr txBox="1"/>
          <p:nvPr/>
        </p:nvSpPr>
        <p:spPr>
          <a:xfrm>
            <a:off x="4287647" y="5255347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 of C(w)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49625-AAC5-4ACB-8D6C-016B3165A557}"/>
              </a:ext>
            </a:extLst>
          </p:cNvPr>
          <p:cNvSpPr txBox="1"/>
          <p:nvPr/>
        </p:nvSpPr>
        <p:spPr>
          <a:xfrm>
            <a:off x="4246407" y="5473597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dC</a:t>
            </a:r>
            <a:r>
              <a:rPr lang="en-US" sz="1050" dirty="0"/>
              <a:t>/</a:t>
            </a:r>
            <a:r>
              <a:rPr lang="en-US" sz="1050" dirty="0" err="1"/>
              <a:t>dw</a:t>
            </a:r>
            <a:r>
              <a:rPr lang="en-US" sz="1050" dirty="0"/>
              <a:t> (w) = 0</a:t>
            </a:r>
          </a:p>
        </p:txBody>
      </p:sp>
    </p:spTree>
    <p:extLst>
      <p:ext uri="{BB962C8B-B14F-4D97-AF65-F5344CB8AC3E}">
        <p14:creationId xmlns:p14="http://schemas.microsoft.com/office/powerpoint/2010/main" val="40838799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98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141383" y="4890015"/>
            <a:ext cx="3054203" cy="1602859"/>
            <a:chOff x="4059865" y="4062043"/>
            <a:chExt cx="4072270" cy="2137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D56A5-3E36-4CB1-8854-AAD35591511C}"/>
                </a:ext>
              </a:extLst>
            </p:cNvPr>
            <p:cNvSpPr/>
            <p:nvPr/>
          </p:nvSpPr>
          <p:spPr>
            <a:xfrm>
              <a:off x="4059865" y="4062043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297990" y="5782617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7A62C5-713B-4722-9A1C-E5494454CDAA}"/>
              </a:ext>
            </a:extLst>
          </p:cNvPr>
          <p:cNvSpPr/>
          <p:nvPr/>
        </p:nvSpPr>
        <p:spPr>
          <a:xfrm>
            <a:off x="3611210" y="4959348"/>
            <a:ext cx="2293144" cy="1462668"/>
          </a:xfrm>
          <a:custGeom>
            <a:avLst/>
            <a:gdLst>
              <a:gd name="connsiteX0" fmla="*/ 0 w 3057525"/>
              <a:gd name="connsiteY0" fmla="*/ 0 h 1950224"/>
              <a:gd name="connsiteX1" fmla="*/ 390525 w 3057525"/>
              <a:gd name="connsiteY1" fmla="*/ 1857375 h 1950224"/>
              <a:gd name="connsiteX2" fmla="*/ 790575 w 3057525"/>
              <a:gd name="connsiteY2" fmla="*/ 1000125 h 1950224"/>
              <a:gd name="connsiteX3" fmla="*/ 1152525 w 3057525"/>
              <a:gd name="connsiteY3" fmla="*/ 1543050 h 1950224"/>
              <a:gd name="connsiteX4" fmla="*/ 1533525 w 3057525"/>
              <a:gd name="connsiteY4" fmla="*/ 1619250 h 1950224"/>
              <a:gd name="connsiteX5" fmla="*/ 1905000 w 3057525"/>
              <a:gd name="connsiteY5" fmla="*/ 1285875 h 1950224"/>
              <a:gd name="connsiteX6" fmla="*/ 2266950 w 3057525"/>
              <a:gd name="connsiteY6" fmla="*/ 1543050 h 1950224"/>
              <a:gd name="connsiteX7" fmla="*/ 2457450 w 3057525"/>
              <a:gd name="connsiteY7" fmla="*/ 1000125 h 1950224"/>
              <a:gd name="connsiteX8" fmla="*/ 2752725 w 3057525"/>
              <a:gd name="connsiteY8" fmla="*/ 1933575 h 1950224"/>
              <a:gd name="connsiteX9" fmla="*/ 3057525 w 3057525"/>
              <a:gd name="connsiteY9" fmla="*/ 47625 h 19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7525" h="1950224">
                <a:moveTo>
                  <a:pt x="0" y="0"/>
                </a:moveTo>
                <a:cubicBezTo>
                  <a:pt x="129381" y="845344"/>
                  <a:pt x="258763" y="1690688"/>
                  <a:pt x="390525" y="1857375"/>
                </a:cubicBezTo>
                <a:cubicBezTo>
                  <a:pt x="522287" y="2024062"/>
                  <a:pt x="663575" y="1052512"/>
                  <a:pt x="790575" y="1000125"/>
                </a:cubicBezTo>
                <a:cubicBezTo>
                  <a:pt x="917575" y="947738"/>
                  <a:pt x="1028700" y="1439863"/>
                  <a:pt x="1152525" y="1543050"/>
                </a:cubicBezTo>
                <a:cubicBezTo>
                  <a:pt x="1276350" y="1646238"/>
                  <a:pt x="1408113" y="1662112"/>
                  <a:pt x="1533525" y="1619250"/>
                </a:cubicBezTo>
                <a:cubicBezTo>
                  <a:pt x="1658937" y="1576388"/>
                  <a:pt x="1782763" y="1298575"/>
                  <a:pt x="1905000" y="1285875"/>
                </a:cubicBezTo>
                <a:cubicBezTo>
                  <a:pt x="2027237" y="1273175"/>
                  <a:pt x="2174875" y="1590675"/>
                  <a:pt x="2266950" y="1543050"/>
                </a:cubicBezTo>
                <a:cubicBezTo>
                  <a:pt x="2359025" y="1495425"/>
                  <a:pt x="2376488" y="935038"/>
                  <a:pt x="2457450" y="1000125"/>
                </a:cubicBezTo>
                <a:cubicBezTo>
                  <a:pt x="2538412" y="1065212"/>
                  <a:pt x="2652713" y="2092325"/>
                  <a:pt x="2752725" y="1933575"/>
                </a:cubicBezTo>
                <a:cubicBezTo>
                  <a:pt x="2852737" y="1774825"/>
                  <a:pt x="2955131" y="911225"/>
                  <a:pt x="3057525" y="47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E7D21-CA6C-48BA-BECD-3374761E5472}"/>
              </a:ext>
            </a:extLst>
          </p:cNvPr>
          <p:cNvSpPr txBox="1"/>
          <p:nvPr/>
        </p:nvSpPr>
        <p:spPr>
          <a:xfrm>
            <a:off x="4384132" y="5103204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 of C(w)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49625-AAC5-4ACB-8D6C-016B3165A557}"/>
              </a:ext>
            </a:extLst>
          </p:cNvPr>
          <p:cNvSpPr txBox="1"/>
          <p:nvPr/>
        </p:nvSpPr>
        <p:spPr>
          <a:xfrm>
            <a:off x="4342892" y="5321454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dC</a:t>
            </a:r>
            <a:r>
              <a:rPr lang="en-US" sz="1050" dirty="0"/>
              <a:t>/</a:t>
            </a:r>
            <a:r>
              <a:rPr lang="en-US" sz="1050" dirty="0" err="1"/>
              <a:t>dw</a:t>
            </a:r>
            <a:r>
              <a:rPr lang="en-US" sz="1050" dirty="0"/>
              <a:t> (w) = 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47ED2-5181-4EA3-BBBB-C9586A511AD5}"/>
              </a:ext>
            </a:extLst>
          </p:cNvPr>
          <p:cNvSpPr/>
          <p:nvPr/>
        </p:nvSpPr>
        <p:spPr>
          <a:xfrm>
            <a:off x="3881363" y="6281056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2619AC-17D9-4CC1-899B-2ECAA2F6BEFB}"/>
              </a:ext>
            </a:extLst>
          </p:cNvPr>
          <p:cNvSpPr/>
          <p:nvPr/>
        </p:nvSpPr>
        <p:spPr>
          <a:xfrm>
            <a:off x="4585624" y="6114667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129451-C2FB-4540-8BF3-030E4AEE75D7}"/>
              </a:ext>
            </a:extLst>
          </p:cNvPr>
          <p:cNvSpPr/>
          <p:nvPr/>
        </p:nvSpPr>
        <p:spPr>
          <a:xfrm>
            <a:off x="5244988" y="6048888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A0C384-ECA6-471D-81D6-E5CAA9262A6F}"/>
              </a:ext>
            </a:extLst>
          </p:cNvPr>
          <p:cNvSpPr/>
          <p:nvPr/>
        </p:nvSpPr>
        <p:spPr>
          <a:xfrm>
            <a:off x="5595512" y="6318945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949981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Loss Ties To 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Ideally, we want to minimize loss</a:t>
                </a:r>
              </a:p>
              <a:p>
                <a:pPr lvl="1"/>
                <a:r>
                  <a:rPr lang="en-US" dirty="0"/>
                  <a:t>Example: C(w)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cy-GB" dirty="0"/>
                  <a:t>), where ŷ are outputs based on my current w</a:t>
                </a:r>
              </a:p>
              <a:p>
                <a:pPr lvl="1"/>
                <a:endParaRPr lang="cy-GB" dirty="0"/>
              </a:p>
              <a:p>
                <a:r>
                  <a:rPr lang="cy-GB" dirty="0"/>
                  <a:t>For many cases, this can be straightforward. For other cases, this can be very challenging</a:t>
                </a:r>
              </a:p>
              <a:p>
                <a:pPr marL="0" indent="0">
                  <a:buNone/>
                </a:pPr>
                <a:endParaRPr lang="cy-GB" dirty="0"/>
              </a:p>
              <a:p>
                <a:pPr marL="0" indent="0">
                  <a:buNone/>
                </a:pPr>
                <a:endParaRPr lang="cy-GB" dirty="0"/>
              </a:p>
              <a:p>
                <a:pPr lvl="1"/>
                <a:endParaRPr lang="cy-GB" dirty="0"/>
              </a:p>
              <a:p>
                <a:endParaRPr lang="cy-GB" dirty="0"/>
              </a:p>
              <a:p>
                <a:endParaRPr lang="cy-GB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DC69D05-CFCF-46D8-B450-1ACB3C3A9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045271" cy="3617119"/>
              </a:xfrm>
              <a:blipFill>
                <a:blip r:embed="rId3"/>
                <a:stretch>
                  <a:fillRect l="-1417" t="-3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89290" y="943571"/>
            <a:ext cx="2057400" cy="273844"/>
          </a:xfrm>
        </p:spPr>
        <p:txBody>
          <a:bodyPr/>
          <a:lstStyle/>
          <a:p>
            <a:fld id="{549905B2-0000-4C68-B60E-C11F2B126570}" type="slidenum">
              <a:rPr lang="en-US" smtClean="0"/>
              <a:t>99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8A1B3-9D5F-4FAD-B352-D1C450012606}"/>
              </a:ext>
            </a:extLst>
          </p:cNvPr>
          <p:cNvGrpSpPr/>
          <p:nvPr/>
        </p:nvGrpSpPr>
        <p:grpSpPr>
          <a:xfrm>
            <a:off x="3044898" y="5042158"/>
            <a:ext cx="3054203" cy="1602859"/>
            <a:chOff x="4059865" y="4062043"/>
            <a:chExt cx="4072270" cy="2137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3D56A5-3E36-4CB1-8854-AAD35591511C}"/>
                </a:ext>
              </a:extLst>
            </p:cNvPr>
            <p:cNvSpPr/>
            <p:nvPr/>
          </p:nvSpPr>
          <p:spPr>
            <a:xfrm>
              <a:off x="4059865" y="4062043"/>
              <a:ext cx="4072270" cy="21371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DC7CD-7C15-4649-A94A-290B55934B55}"/>
                </a:ext>
              </a:extLst>
            </p:cNvPr>
            <p:cNvSpPr txBox="1"/>
            <p:nvPr/>
          </p:nvSpPr>
          <p:spPr>
            <a:xfrm>
              <a:off x="4297990" y="5782617"/>
              <a:ext cx="6858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C(w)</a:t>
              </a: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7A62C5-713B-4722-9A1C-E5494454CDAA}"/>
              </a:ext>
            </a:extLst>
          </p:cNvPr>
          <p:cNvSpPr/>
          <p:nvPr/>
        </p:nvSpPr>
        <p:spPr>
          <a:xfrm>
            <a:off x="3514725" y="5111491"/>
            <a:ext cx="2293144" cy="1462668"/>
          </a:xfrm>
          <a:custGeom>
            <a:avLst/>
            <a:gdLst>
              <a:gd name="connsiteX0" fmla="*/ 0 w 3057525"/>
              <a:gd name="connsiteY0" fmla="*/ 0 h 1950224"/>
              <a:gd name="connsiteX1" fmla="*/ 390525 w 3057525"/>
              <a:gd name="connsiteY1" fmla="*/ 1857375 h 1950224"/>
              <a:gd name="connsiteX2" fmla="*/ 790575 w 3057525"/>
              <a:gd name="connsiteY2" fmla="*/ 1000125 h 1950224"/>
              <a:gd name="connsiteX3" fmla="*/ 1152525 w 3057525"/>
              <a:gd name="connsiteY3" fmla="*/ 1543050 h 1950224"/>
              <a:gd name="connsiteX4" fmla="*/ 1533525 w 3057525"/>
              <a:gd name="connsiteY4" fmla="*/ 1619250 h 1950224"/>
              <a:gd name="connsiteX5" fmla="*/ 1905000 w 3057525"/>
              <a:gd name="connsiteY5" fmla="*/ 1285875 h 1950224"/>
              <a:gd name="connsiteX6" fmla="*/ 2266950 w 3057525"/>
              <a:gd name="connsiteY6" fmla="*/ 1543050 h 1950224"/>
              <a:gd name="connsiteX7" fmla="*/ 2457450 w 3057525"/>
              <a:gd name="connsiteY7" fmla="*/ 1000125 h 1950224"/>
              <a:gd name="connsiteX8" fmla="*/ 2752725 w 3057525"/>
              <a:gd name="connsiteY8" fmla="*/ 1933575 h 1950224"/>
              <a:gd name="connsiteX9" fmla="*/ 3057525 w 3057525"/>
              <a:gd name="connsiteY9" fmla="*/ 47625 h 195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7525" h="1950224">
                <a:moveTo>
                  <a:pt x="0" y="0"/>
                </a:moveTo>
                <a:cubicBezTo>
                  <a:pt x="129381" y="845344"/>
                  <a:pt x="258763" y="1690688"/>
                  <a:pt x="390525" y="1857375"/>
                </a:cubicBezTo>
                <a:cubicBezTo>
                  <a:pt x="522287" y="2024062"/>
                  <a:pt x="663575" y="1052512"/>
                  <a:pt x="790575" y="1000125"/>
                </a:cubicBezTo>
                <a:cubicBezTo>
                  <a:pt x="917575" y="947738"/>
                  <a:pt x="1028700" y="1439863"/>
                  <a:pt x="1152525" y="1543050"/>
                </a:cubicBezTo>
                <a:cubicBezTo>
                  <a:pt x="1276350" y="1646238"/>
                  <a:pt x="1408113" y="1662112"/>
                  <a:pt x="1533525" y="1619250"/>
                </a:cubicBezTo>
                <a:cubicBezTo>
                  <a:pt x="1658937" y="1576388"/>
                  <a:pt x="1782763" y="1298575"/>
                  <a:pt x="1905000" y="1285875"/>
                </a:cubicBezTo>
                <a:cubicBezTo>
                  <a:pt x="2027237" y="1273175"/>
                  <a:pt x="2174875" y="1590675"/>
                  <a:pt x="2266950" y="1543050"/>
                </a:cubicBezTo>
                <a:cubicBezTo>
                  <a:pt x="2359025" y="1495425"/>
                  <a:pt x="2376488" y="935038"/>
                  <a:pt x="2457450" y="1000125"/>
                </a:cubicBezTo>
                <a:cubicBezTo>
                  <a:pt x="2538412" y="1065212"/>
                  <a:pt x="2652713" y="2092325"/>
                  <a:pt x="2752725" y="1933575"/>
                </a:cubicBezTo>
                <a:cubicBezTo>
                  <a:pt x="2852737" y="1774825"/>
                  <a:pt x="2955131" y="911225"/>
                  <a:pt x="3057525" y="476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E7D21-CA6C-48BA-BECD-3374761E5472}"/>
              </a:ext>
            </a:extLst>
          </p:cNvPr>
          <p:cNvSpPr txBox="1"/>
          <p:nvPr/>
        </p:nvSpPr>
        <p:spPr>
          <a:xfrm>
            <a:off x="4287647" y="5255347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 of C(w)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49625-AAC5-4ACB-8D6C-016B3165A557}"/>
              </a:ext>
            </a:extLst>
          </p:cNvPr>
          <p:cNvSpPr txBox="1"/>
          <p:nvPr/>
        </p:nvSpPr>
        <p:spPr>
          <a:xfrm>
            <a:off x="4246407" y="5473597"/>
            <a:ext cx="11915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dC</a:t>
            </a:r>
            <a:r>
              <a:rPr lang="en-US" sz="1050" dirty="0"/>
              <a:t>/</a:t>
            </a:r>
            <a:r>
              <a:rPr lang="en-US" sz="1050" dirty="0" err="1"/>
              <a:t>dw</a:t>
            </a:r>
            <a:r>
              <a:rPr lang="en-US" sz="1050" dirty="0"/>
              <a:t> (w) = 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47ED2-5181-4EA3-BBBB-C9586A511AD5}"/>
              </a:ext>
            </a:extLst>
          </p:cNvPr>
          <p:cNvSpPr/>
          <p:nvPr/>
        </p:nvSpPr>
        <p:spPr>
          <a:xfrm>
            <a:off x="3784878" y="6433199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2619AC-17D9-4CC1-899B-2ECAA2F6BEFB}"/>
              </a:ext>
            </a:extLst>
          </p:cNvPr>
          <p:cNvSpPr/>
          <p:nvPr/>
        </p:nvSpPr>
        <p:spPr>
          <a:xfrm>
            <a:off x="4489139" y="6266810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129451-C2FB-4540-8BF3-030E4AEE75D7}"/>
              </a:ext>
            </a:extLst>
          </p:cNvPr>
          <p:cNvSpPr/>
          <p:nvPr/>
        </p:nvSpPr>
        <p:spPr>
          <a:xfrm>
            <a:off x="5148503" y="6201031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A0C384-ECA6-471D-81D6-E5CAA9262A6F}"/>
              </a:ext>
            </a:extLst>
          </p:cNvPr>
          <p:cNvSpPr/>
          <p:nvPr/>
        </p:nvSpPr>
        <p:spPr>
          <a:xfrm>
            <a:off x="5499027" y="6471088"/>
            <a:ext cx="131558" cy="13155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FC67432F-0463-4E2C-B76B-5E3CB365FAE3}"/>
              </a:ext>
            </a:extLst>
          </p:cNvPr>
          <p:cNvSpPr/>
          <p:nvPr/>
        </p:nvSpPr>
        <p:spPr>
          <a:xfrm>
            <a:off x="4126996" y="5899032"/>
            <a:ext cx="238820" cy="281714"/>
          </a:xfrm>
          <a:prstGeom prst="mathMultiply">
            <a:avLst>
              <a:gd name="adj1" fmla="val 80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07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32094</TotalTime>
  <Words>7310</Words>
  <Application>Microsoft Macintosh PowerPoint</Application>
  <PresentationFormat>On-screen Show (4:3)</PresentationFormat>
  <Paragraphs>2092</Paragraphs>
  <Slides>188</Slides>
  <Notes>173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188</vt:i4>
      </vt:variant>
    </vt:vector>
  </HeadingPairs>
  <TitlesOfParts>
    <vt:vector size="204" baseType="lpstr">
      <vt:lpstr>Arial</vt:lpstr>
      <vt:lpstr>Book Antiqua</vt:lpstr>
      <vt:lpstr>Calibri</vt:lpstr>
      <vt:lpstr>Calibri Light</vt:lpstr>
      <vt:lpstr>Cambria Math</vt:lpstr>
      <vt:lpstr>Century Gothic</vt:lpstr>
      <vt:lpstr>charter</vt:lpstr>
      <vt:lpstr>charter</vt:lpstr>
      <vt:lpstr>Courier New</vt:lpstr>
      <vt:lpstr>Frutiger 55 Roman</vt:lpstr>
      <vt:lpstr>Times</vt:lpstr>
      <vt:lpstr>Times New Roman</vt:lpstr>
      <vt:lpstr>Wingdings</vt:lpstr>
      <vt:lpstr>Office Theme</vt:lpstr>
      <vt:lpstr>1_Office Theme</vt:lpstr>
      <vt:lpstr>2_Office Theme</vt:lpstr>
      <vt:lpstr>Module 4 Live Session:  Intro to Neural Networks </vt:lpstr>
      <vt:lpstr>Agenda</vt:lpstr>
      <vt:lpstr>PowerPoint Presentation</vt:lpstr>
      <vt:lpstr>PowerPoint Presentation</vt:lpstr>
      <vt:lpstr>Neurons</vt:lpstr>
      <vt:lpstr>Neurons</vt:lpstr>
      <vt:lpstr>The Perceptron</vt:lpstr>
      <vt:lpstr>The Perceptron</vt:lpstr>
      <vt:lpstr>The Perceptron</vt:lpstr>
      <vt:lpstr>The Perceptron</vt:lpstr>
      <vt:lpstr>The Perceptron</vt:lpstr>
      <vt:lpstr>PowerPoint Presentation</vt:lpstr>
      <vt:lpstr>PowerPoint Presentation</vt:lpstr>
      <vt:lpstr>PowerPoint Presentation</vt:lpstr>
      <vt:lpstr>PowerPoint Presentation</vt:lpstr>
      <vt:lpstr>Perceptrons For Simple Logic Functions</vt:lpstr>
      <vt:lpstr>Perceptrons For Simple Logic Functions</vt:lpstr>
      <vt:lpstr>Perceptrons For Simple Functions: Logic</vt:lpstr>
      <vt:lpstr>Perceptrons For Simple Functions: Logic</vt:lpstr>
      <vt:lpstr>Perceptrons For Simple Functions: Logic</vt:lpstr>
      <vt:lpstr>Perceptrons For Simple Functions: Logic</vt:lpstr>
      <vt:lpstr>Perceptrons For Logic</vt:lpstr>
      <vt:lpstr>Perceptrons For Logic</vt:lpstr>
      <vt:lpstr>Perceptrons For Logic</vt:lpstr>
      <vt:lpstr>Perceptrons For Logic</vt:lpstr>
      <vt:lpstr>Perceptrons For Logic</vt:lpstr>
      <vt:lpstr>How Perceptrons Learned</vt:lpstr>
      <vt:lpstr>Perceptrons For Logic</vt:lpstr>
      <vt:lpstr>Perceptrons For Logic</vt:lpstr>
      <vt:lpstr>Rosenblatt’s Perceptron</vt:lpstr>
      <vt:lpstr>Rosenblatt’s Perceptron</vt:lpstr>
      <vt:lpstr>Multi-Layer Networks</vt:lpstr>
      <vt:lpstr>Multi-Layer Networks</vt:lpstr>
      <vt:lpstr>Multi-Layer Networks</vt:lpstr>
      <vt:lpstr>Multi-Layer Networks</vt:lpstr>
      <vt:lpstr>Multi-Layer Networks</vt:lpstr>
      <vt:lpstr>Taking A Step Back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Neural Network Notation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Activation Functions</vt:lpstr>
      <vt:lpstr>Activation Functions</vt:lpstr>
      <vt:lpstr>Activation Functions</vt:lpstr>
      <vt:lpstr>Activation Functions</vt:lpstr>
      <vt:lpstr>Activation Functions</vt:lpstr>
      <vt:lpstr>Activation Functions</vt:lpstr>
      <vt:lpstr>Activation Functions</vt:lpstr>
      <vt:lpstr>Training Multi-Layer Networks</vt:lpstr>
      <vt:lpstr>Review: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Training Multi-Layer Networks</vt:lpstr>
      <vt:lpstr>Forward Propagation</vt:lpstr>
      <vt:lpstr>Calculate Loss</vt:lpstr>
      <vt:lpstr>How Loss Ties To Backpropagation</vt:lpstr>
      <vt:lpstr>How Loss Ties To Backpropagation</vt:lpstr>
      <vt:lpstr>How Loss Ties To Backpropagation</vt:lpstr>
      <vt:lpstr>How Loss Ties To Backpropagation</vt:lpstr>
      <vt:lpstr>How Loss Ties To Backpropagation</vt:lpstr>
      <vt:lpstr>How Loss Ties To Backpropagation</vt:lpstr>
      <vt:lpstr>How Loss Ties To Backpropagation</vt:lpstr>
      <vt:lpstr>More On The Loss Function</vt:lpstr>
      <vt:lpstr>More On The Loss Function</vt:lpstr>
      <vt:lpstr>More On The Loss Function</vt:lpstr>
      <vt:lpstr>More On The Loss Function</vt:lpstr>
      <vt:lpstr>More On The Loss Function</vt:lpstr>
      <vt:lpstr>More On The Loss Function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Training Multi-Layer Networks</vt:lpstr>
      <vt:lpstr>For More</vt:lpstr>
      <vt:lpstr>END</vt:lpstr>
      <vt:lpstr>The 2nd AI Winter</vt:lpstr>
      <vt:lpstr>The 2nd AI Winter</vt:lpstr>
      <vt:lpstr>The 2nd AI Winter</vt:lpstr>
      <vt:lpstr>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Preventing Overfitting</vt:lpstr>
      <vt:lpstr>Dropout</vt:lpstr>
      <vt:lpstr>Dropout</vt:lpstr>
      <vt:lpstr>Dropout</vt:lpstr>
      <vt:lpstr>Dropout</vt:lpstr>
      <vt:lpstr>Dropout</vt:lpstr>
      <vt:lpstr>Dropout</vt:lpstr>
      <vt:lpstr>Deep Learning</vt:lpstr>
      <vt:lpstr>Autoencoders</vt:lpstr>
      <vt:lpstr>Autoencoders</vt:lpstr>
      <vt:lpstr>Deep Learning</vt:lpstr>
      <vt:lpstr>Convolutional Networks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Convolutional Layer</vt:lpstr>
      <vt:lpstr>Pooling Layer</vt:lpstr>
      <vt:lpstr>Pooling Layer</vt:lpstr>
      <vt:lpstr>Convolutional Network Architecture</vt:lpstr>
      <vt:lpstr>Convolutional Network Architecture</vt:lpstr>
      <vt:lpstr>Convolutional Network Architecture</vt:lpstr>
      <vt:lpstr>Deep Learning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Deep Learning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Generative Adversarial Networks</vt:lpstr>
      <vt:lpstr>Summing Up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Lovenoor S. Aulck</dc:creator>
  <cp:lastModifiedBy>Bill Howe</cp:lastModifiedBy>
  <cp:revision>589</cp:revision>
  <dcterms:created xsi:type="dcterms:W3CDTF">2019-09-04T20:09:17Z</dcterms:created>
  <dcterms:modified xsi:type="dcterms:W3CDTF">2022-01-27T01:30:30Z</dcterms:modified>
</cp:coreProperties>
</file>